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0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08"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7772400" cy="10058400"/>
  <p:notesSz cx="10058400" cy="7772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7" d="100"/>
          <a:sy n="47" d="100"/>
        </p:scale>
        <p:origin x="224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9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38BF-A68C-2125-2EC3-C2649D946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4D2D2-3DB2-5902-7BC1-22B25D86E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7A283-ED67-1E38-3C81-0BAB66EF8A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28F86-B3A8-3544-D33E-AA17AA513574}"/>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543835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1.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13.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13.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13.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13.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13.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1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13.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13.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13.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13.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13.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13.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13.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1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84.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0" y="1145248"/>
            <a:ext cx="5010150" cy="3124200"/>
          </a:xfrm>
          <a:prstGeom prst="rect">
            <a:avLst/>
          </a:prstGeom>
        </p:spPr>
      </p:pic>
      <p:pic>
        <p:nvPicPr>
          <p:cNvPr id="4" name="Image 2" descr="preencoded.png"/>
          <p:cNvPicPr>
            <a:picLocks noChangeAspect="1"/>
          </p:cNvPicPr>
          <p:nvPr/>
        </p:nvPicPr>
        <p:blipFill>
          <a:blip r:embed="rId5"/>
          <a:stretch>
            <a:fillRect/>
          </a:stretch>
        </p:blipFill>
        <p:spPr>
          <a:xfrm>
            <a:off x="3678050" y="1128112"/>
            <a:ext cx="1343025" cy="1343025"/>
          </a:xfrm>
          <a:prstGeom prst="rect">
            <a:avLst/>
          </a:prstGeom>
        </p:spPr>
      </p:pic>
      <p:pic>
        <p:nvPicPr>
          <p:cNvPr id="5" name="Image 3" descr="preencoded.png"/>
          <p:cNvPicPr>
            <a:picLocks noChangeAspect="1"/>
          </p:cNvPicPr>
          <p:nvPr/>
        </p:nvPicPr>
        <p:blipFill>
          <a:blip r:embed="rId6"/>
          <a:stretch>
            <a:fillRect/>
          </a:stretch>
        </p:blipFill>
        <p:spPr>
          <a:xfrm>
            <a:off x="0" y="4219575"/>
            <a:ext cx="7772400" cy="4076700"/>
          </a:xfrm>
          <a:prstGeom prst="rect">
            <a:avLst/>
          </a:prstGeom>
        </p:spPr>
      </p:pic>
      <p:pic>
        <p:nvPicPr>
          <p:cNvPr id="6" name="Image 4" descr="preencoded.png"/>
          <p:cNvPicPr>
            <a:picLocks noChangeAspect="1"/>
          </p:cNvPicPr>
          <p:nvPr/>
        </p:nvPicPr>
        <p:blipFill>
          <a:blip r:embed="rId7"/>
          <a:stretch>
            <a:fillRect/>
          </a:stretch>
        </p:blipFill>
        <p:spPr>
          <a:xfrm>
            <a:off x="4862751" y="6575308"/>
            <a:ext cx="1752600" cy="1752600"/>
          </a:xfrm>
          <a:prstGeom prst="rect">
            <a:avLst/>
          </a:prstGeom>
        </p:spPr>
      </p:pic>
      <p:pic>
        <p:nvPicPr>
          <p:cNvPr id="7" name="Image 5" descr="preencoded.png"/>
          <p:cNvPicPr>
            <a:picLocks noChangeAspect="1"/>
          </p:cNvPicPr>
          <p:nvPr/>
        </p:nvPicPr>
        <p:blipFill>
          <a:blip r:embed="rId8"/>
          <a:stretch>
            <a:fillRect/>
          </a:stretch>
        </p:blipFill>
        <p:spPr>
          <a:xfrm>
            <a:off x="6607635" y="6575308"/>
            <a:ext cx="1171575" cy="1752600"/>
          </a:xfrm>
          <a:prstGeom prst="rect">
            <a:avLst/>
          </a:prstGeom>
        </p:spPr>
      </p:pic>
      <p:pic>
        <p:nvPicPr>
          <p:cNvPr id="8" name="Image 6" descr="preencoded.png"/>
          <p:cNvPicPr>
            <a:picLocks noChangeAspect="1"/>
          </p:cNvPicPr>
          <p:nvPr/>
        </p:nvPicPr>
        <p:blipFill>
          <a:blip r:embed="rId9"/>
          <a:stretch>
            <a:fillRect/>
          </a:stretch>
        </p:blipFill>
        <p:spPr>
          <a:xfrm>
            <a:off x="551487" y="9286170"/>
            <a:ext cx="6652174" cy="190500"/>
          </a:xfrm>
          <a:prstGeom prst="rect">
            <a:avLst/>
          </a:prstGeom>
        </p:spPr>
      </p:pic>
      <p:sp>
        <p:nvSpPr>
          <p:cNvPr id="9" name="Text 0"/>
          <p:cNvSpPr/>
          <p:nvPr/>
        </p:nvSpPr>
        <p:spPr>
          <a:xfrm>
            <a:off x="589347" y="1899444"/>
            <a:ext cx="4104573" cy="1571625"/>
          </a:xfrm>
          <a:prstGeom prst="rect">
            <a:avLst/>
          </a:prstGeom>
          <a:noFill/>
          <a:ln/>
        </p:spPr>
        <p:txBody>
          <a:bodyPr wrap="square" lIns="0" tIns="0" rIns="0" bIns="0" rtlCol="0" anchor="ctr"/>
          <a:lstStyle/>
          <a:p>
            <a:pPr marL="0" indent="0" algn="l">
              <a:buNone/>
            </a:pPr>
            <a:r>
              <a:rPr lang="en-US" sz="3600" dirty="0">
                <a:solidFill>
                  <a:srgbClr val="FFFFFF"/>
                </a:solidFill>
                <a:latin typeface="Arimo" pitchFamily="34" charset="0"/>
                <a:ea typeface="Arimo" pitchFamily="34" charset="-122"/>
                <a:cs typeface="Arimo" pitchFamily="34" charset="-120"/>
              </a:rPr>
              <a:t>IKHWEZI </a:t>
            </a:r>
            <a:r>
              <a:rPr lang="en-US" sz="3600">
                <a:solidFill>
                  <a:srgbClr val="FFFFFF"/>
                </a:solidFill>
                <a:latin typeface="Arimo" pitchFamily="34" charset="0"/>
                <a:ea typeface="Arimo" pitchFamily="34" charset="-122"/>
                <a:cs typeface="Arimo" pitchFamily="34" charset="-120"/>
              </a:rPr>
              <a:t>FARM BUSINESS PLAN</a:t>
            </a:r>
            <a:endParaRPr lang="en-US" sz="3600" dirty="0"/>
          </a:p>
        </p:txBody>
      </p:sp>
      <p:sp>
        <p:nvSpPr>
          <p:cNvPr id="10" name="Text 1"/>
          <p:cNvSpPr/>
          <p:nvPr/>
        </p:nvSpPr>
        <p:spPr>
          <a:xfrm>
            <a:off x="586267" y="3215135"/>
            <a:ext cx="3362325" cy="228600"/>
          </a:xfrm>
          <a:prstGeom prst="rect">
            <a:avLst/>
          </a:prstGeom>
          <a:noFill/>
          <a:ln/>
        </p:spPr>
        <p:txBody>
          <a:bodyPr wrap="square" lIns="0" tIns="0" rIns="0" bIns="0" rtlCol="0" anchor="ctr"/>
          <a:lstStyle/>
          <a:p>
            <a:pPr marL="0" indent="0" algn="l">
              <a:lnSpc>
                <a:spcPct val="99141"/>
              </a:lnSpc>
              <a:buNone/>
            </a:pPr>
            <a:r>
              <a:rPr lang="en-US" sz="1200" dirty="0">
                <a:solidFill>
                  <a:srgbClr val="17630E"/>
                </a:solidFill>
                <a:latin typeface="Arimo" pitchFamily="34" charset="0"/>
                <a:ea typeface="Arimo" pitchFamily="34" charset="-122"/>
                <a:cs typeface="Arimo" pitchFamily="34" charset="-120"/>
              </a:rPr>
              <a:t>.</a:t>
            </a:r>
            <a:endParaRPr lang="en-US" sz="1200" dirty="0"/>
          </a:p>
        </p:txBody>
      </p:sp>
      <p:sp>
        <p:nvSpPr>
          <p:cNvPr id="11" name="Text 2"/>
          <p:cNvSpPr/>
          <p:nvPr/>
        </p:nvSpPr>
        <p:spPr>
          <a:xfrm>
            <a:off x="594654" y="432399"/>
            <a:ext cx="1952625" cy="285750"/>
          </a:xfrm>
          <a:prstGeom prst="rect">
            <a:avLst/>
          </a:prstGeom>
          <a:noFill/>
          <a:ln/>
        </p:spPr>
        <p:txBody>
          <a:bodyPr wrap="square" lIns="0" tIns="0" rIns="0" bIns="0" rtlCol="0" anchor="ctr"/>
          <a:lstStyle/>
          <a:p>
            <a:pPr marL="0" indent="0" algn="l">
              <a:lnSpc>
                <a:spcPct val="66563"/>
              </a:lnSpc>
              <a:buNone/>
            </a:pPr>
            <a:r>
              <a:rPr lang="en-US" sz="2250" b="1" dirty="0">
                <a:solidFill>
                  <a:srgbClr val="000000"/>
                </a:solidFill>
                <a:latin typeface="Arimo" pitchFamily="34" charset="0"/>
                <a:ea typeface="Arimo" pitchFamily="34" charset="-122"/>
                <a:cs typeface="Arimo" pitchFamily="34" charset="-120"/>
              </a:rPr>
              <a:t>2025/2028</a:t>
            </a:r>
            <a:endParaRPr lang="en-US" sz="2250" b="1" dirty="0"/>
          </a:p>
        </p:txBody>
      </p:sp>
      <p:sp>
        <p:nvSpPr>
          <p:cNvPr id="12" name="Text 3"/>
          <p:cNvSpPr/>
          <p:nvPr/>
        </p:nvSpPr>
        <p:spPr>
          <a:xfrm>
            <a:off x="5517813" y="2457583"/>
            <a:ext cx="1876425" cy="1476375"/>
          </a:xfrm>
          <a:prstGeom prst="rect">
            <a:avLst/>
          </a:prstGeom>
          <a:noFill/>
          <a:ln/>
        </p:spPr>
        <p:txBody>
          <a:bodyPr wrap="square" lIns="0" tIns="0" rIns="0" bIns="0" rtlCol="0" anchor="ctr"/>
          <a:lstStyle/>
          <a:p>
            <a:pPr marL="0" indent="0" algn="l">
              <a:lnSpc>
                <a:spcPct val="91365"/>
              </a:lnSpc>
              <a:buNone/>
            </a:pPr>
            <a:r>
              <a:rPr lang="en-US" sz="1200" b="1" dirty="0">
                <a:solidFill>
                  <a:srgbClr val="000000"/>
                </a:solidFill>
                <a:latin typeface="Arimo" pitchFamily="34" charset="0"/>
                <a:ea typeface="Arimo" pitchFamily="34" charset="-122"/>
                <a:cs typeface="Arimo" pitchFamily="34" charset="-120"/>
              </a:rPr>
              <a:t>IKHWEZI FARM GREENHOUSE FARMING</a:t>
            </a:r>
            <a:endParaRPr lang="en-US" sz="1200" dirty="0"/>
          </a:p>
          <a:p>
            <a:pPr marL="0" indent="0" algn="l">
              <a:lnSpc>
                <a:spcPct val="91365"/>
              </a:lnSpc>
              <a:buNone/>
            </a:pPr>
            <a:r>
              <a:rPr lang="en-US" sz="1200" dirty="0">
                <a:solidFill>
                  <a:srgbClr val="000000"/>
                </a:solidFill>
              </a:rPr>
              <a:t> </a:t>
            </a:r>
            <a:endParaRPr lang="en-US" sz="1200" dirty="0"/>
          </a:p>
          <a:p>
            <a:pPr marL="0" indent="0" algn="l">
              <a:lnSpc>
                <a:spcPct val="91365"/>
              </a:lnSpc>
              <a:buNone/>
            </a:pPr>
            <a:r>
              <a:rPr lang="en-US" sz="1200" dirty="0">
                <a:solidFill>
                  <a:srgbClr val="000000"/>
                </a:solidFill>
                <a:latin typeface="Arimo" pitchFamily="34" charset="0"/>
                <a:ea typeface="Arimo" pitchFamily="34" charset="-122"/>
                <a:cs typeface="Arimo" pitchFamily="34" charset="-120"/>
              </a:rPr>
              <a:t>Plot 83, 359 JR</a:t>
            </a:r>
            <a:endParaRPr lang="en-US" sz="1200" dirty="0"/>
          </a:p>
          <a:p>
            <a:pPr marL="0" indent="0" algn="l">
              <a:lnSpc>
                <a:spcPct val="91365"/>
              </a:lnSpc>
              <a:buNone/>
            </a:pPr>
            <a:r>
              <a:rPr lang="en-US" sz="1200" dirty="0">
                <a:solidFill>
                  <a:srgbClr val="000000"/>
                </a:solidFill>
                <a:latin typeface="Arimo" pitchFamily="34" charset="0"/>
                <a:ea typeface="Arimo" pitchFamily="34" charset="-122"/>
                <a:cs typeface="Arimo" pitchFamily="34" charset="-120"/>
              </a:rPr>
              <a:t>Boschkop</a:t>
            </a:r>
            <a:endParaRPr lang="en-US" sz="1200" dirty="0"/>
          </a:p>
          <a:p>
            <a:pPr marL="0" indent="0" algn="l">
              <a:lnSpc>
                <a:spcPct val="91365"/>
              </a:lnSpc>
              <a:buNone/>
            </a:pPr>
            <a:r>
              <a:rPr lang="en-US" sz="1200" dirty="0">
                <a:solidFill>
                  <a:srgbClr val="000000"/>
                </a:solidFill>
                <a:latin typeface="Arimo" pitchFamily="34" charset="0"/>
                <a:ea typeface="Arimo" pitchFamily="34" charset="-122"/>
                <a:cs typeface="Arimo" pitchFamily="34" charset="-120"/>
              </a:rPr>
              <a:t>oo56</a:t>
            </a:r>
            <a:endParaRPr lang="en-US" sz="1200" dirty="0"/>
          </a:p>
        </p:txBody>
      </p:sp>
      <p:sp>
        <p:nvSpPr>
          <p:cNvPr id="13" name="Text 4"/>
          <p:cNvSpPr/>
          <p:nvPr/>
        </p:nvSpPr>
        <p:spPr>
          <a:xfrm>
            <a:off x="4362917" y="8902446"/>
            <a:ext cx="2838450" cy="228600"/>
          </a:xfrm>
          <a:prstGeom prst="rect">
            <a:avLst/>
          </a:prstGeom>
          <a:noFill/>
          <a:ln/>
        </p:spPr>
        <p:txBody>
          <a:bodyPr wrap="square" lIns="0" tIns="0" rIns="0" bIns="0" rtlCol="0" anchor="ctr"/>
          <a:lstStyle/>
          <a:p>
            <a:pPr marL="0" indent="0" algn="r">
              <a:lnSpc>
                <a:spcPct val="99141"/>
              </a:lnSpc>
              <a:buNone/>
            </a:pPr>
            <a:r>
              <a:rPr lang="en-US" sz="1200" dirty="0">
                <a:solidFill>
                  <a:srgbClr val="000000"/>
                </a:solidFill>
                <a:latin typeface="Arimo" pitchFamily="34" charset="0"/>
                <a:ea typeface="Arimo" pitchFamily="34" charset="-122"/>
                <a:cs typeface="Arimo" pitchFamily="34" charset="-120"/>
              </a:rPr>
              <a:t>s_sabela@hotmail.com</a:t>
            </a:r>
            <a:endParaRPr lang="en-US" sz="1200" dirty="0"/>
          </a:p>
        </p:txBody>
      </p:sp>
      <p:sp>
        <p:nvSpPr>
          <p:cNvPr id="14"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364791" y="4584621"/>
            <a:ext cx="6819900" cy="50768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1238926" y="1417949"/>
            <a:ext cx="6134100" cy="457200"/>
          </a:xfrm>
          <a:prstGeom prst="rect">
            <a:avLst/>
          </a:prstGeom>
          <a:noFill/>
          <a:ln/>
        </p:spPr>
        <p:txBody>
          <a:bodyPr wrap="square" lIns="0" tIns="0" rIns="0" bIns="0" rtlCol="0" anchor="ctr"/>
          <a:lstStyle/>
          <a:p>
            <a:pPr marL="0" indent="0" algn="l">
              <a:lnSpc>
                <a:spcPct val="79650"/>
              </a:lnSpc>
              <a:buNone/>
            </a:pPr>
            <a:r>
              <a:rPr lang="en-US" sz="3000" b="1" dirty="0">
                <a:solidFill>
                  <a:srgbClr val="1D1D1D"/>
                </a:solidFill>
                <a:latin typeface="Sora" pitchFamily="34" charset="0"/>
                <a:ea typeface="Sora" pitchFamily="34" charset="-122"/>
                <a:cs typeface="Sora" pitchFamily="34" charset="-120"/>
              </a:rPr>
              <a:t>3. Products and Services</a:t>
            </a:r>
            <a:endParaRPr lang="en-US" sz="3000"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23, 2025</a:t>
            </a:r>
            <a:endParaRPr lang="en-US" sz="1350" dirty="0"/>
          </a:p>
        </p:txBody>
      </p:sp>
      <p:sp>
        <p:nvSpPr>
          <p:cNvPr id="8" name="Text 2"/>
          <p:cNvSpPr/>
          <p:nvPr/>
        </p:nvSpPr>
        <p:spPr>
          <a:xfrm>
            <a:off x="890710" y="2144049"/>
            <a:ext cx="6293981" cy="195262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Ikhwezi Farm established its reputation through its consistent production of vegetables and herbs of superior quality for retail in the high-end marketplace, hotels, street vendors, and individual customers. </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business's greenhouse-based approach allows for year-round production, rigorous quality assurance, and adaptation of changing demands in the market. The section outlines Ikhwezi Farm's particular vegetables and herbs produced, its competitive advantage, as well as its future development of both.</a:t>
            </a:r>
            <a:endParaRPr lang="en-US" sz="1200" dirty="0">
              <a:latin typeface="Titillium Web" panose="00000500000000000000" pitchFamily="2" charset="0"/>
            </a:endParaRPr>
          </a:p>
        </p:txBody>
      </p:sp>
      <p:sp>
        <p:nvSpPr>
          <p:cNvPr id="9" name="Text 3"/>
          <p:cNvSpPr/>
          <p:nvPr/>
        </p:nvSpPr>
        <p:spPr>
          <a:xfrm>
            <a:off x="2574721" y="5737144"/>
            <a:ext cx="4467225" cy="2890608"/>
          </a:xfrm>
          <a:prstGeom prst="rect">
            <a:avLst/>
          </a:prstGeom>
          <a:noFill/>
          <a:ln/>
        </p:spPr>
        <p:txBody>
          <a:bodyPr wrap="square" lIns="0" tIns="0" rIns="0" bIns="0" rtlCol="0" anchor="ctr"/>
          <a:lstStyle/>
          <a:p>
            <a:pPr>
              <a:lnSpc>
                <a:spcPts val="1600"/>
              </a:lnSpc>
              <a:spcBef>
                <a:spcPts val="1200"/>
              </a:spcBef>
              <a:spcAft>
                <a:spcPts val="600"/>
              </a:spcAft>
              <a:buNone/>
            </a:pPr>
            <a:r>
              <a:rPr lang="en-US" sz="1200" b="1" dirty="0">
                <a:solidFill>
                  <a:schemeClr val="bg1"/>
                </a:solidFill>
                <a:latin typeface="Titillium Web" panose="00000500000000000000" pitchFamily="2" charset="0"/>
              </a:rPr>
              <a:t>2.5 Strategic Advisors and Partners</a:t>
            </a:r>
            <a:endParaRPr lang="en-US" sz="1200" dirty="0">
              <a:solidFill>
                <a:schemeClr val="bg1"/>
              </a:solidFill>
              <a:latin typeface="Titillium Web" panose="00000500000000000000" pitchFamily="2" charset="0"/>
            </a:endParaRPr>
          </a:p>
          <a:p>
            <a:pPr>
              <a:lnSpc>
                <a:spcPts val="1600"/>
              </a:lnSpc>
              <a:spcBef>
                <a:spcPts val="600"/>
              </a:spcBef>
              <a:spcAft>
                <a:spcPts val="600"/>
              </a:spcAft>
              <a:buNone/>
            </a:pPr>
            <a:r>
              <a:rPr lang="en-US" sz="1200" dirty="0" err="1">
                <a:solidFill>
                  <a:schemeClr val="bg1"/>
                </a:solidFill>
                <a:latin typeface="Titillium Web" panose="00000500000000000000" pitchFamily="2" charset="0"/>
              </a:rPr>
              <a:t>Ikhwezi</a:t>
            </a:r>
            <a:r>
              <a:rPr lang="en-US" sz="1200" dirty="0">
                <a:solidFill>
                  <a:schemeClr val="bg1"/>
                </a:solidFill>
                <a:latin typeface="Titillium Web" panose="00000500000000000000" pitchFamily="2" charset="0"/>
              </a:rPr>
              <a:t> Farm leverages advisors and partners to boost business activities and visibility, including:</a:t>
            </a:r>
          </a:p>
          <a:p>
            <a:pPr>
              <a:lnSpc>
                <a:spcPts val="1600"/>
              </a:lnSpc>
              <a:spcBef>
                <a:spcPts val="600"/>
              </a:spcBef>
              <a:spcAft>
                <a:spcPts val="600"/>
              </a:spcAft>
              <a:buFont typeface="Arial" panose="020B0604020202020204" pitchFamily="34" charset="0"/>
              <a:buChar char="•"/>
            </a:pPr>
            <a:r>
              <a:rPr lang="en-US" sz="1200" dirty="0">
                <a:solidFill>
                  <a:schemeClr val="bg1"/>
                </a:solidFill>
                <a:latin typeface="Titillium Web" panose="00000500000000000000" pitchFamily="2" charset="0"/>
              </a:rPr>
              <a:t> Greenhouse and crop optimization consultants.</a:t>
            </a:r>
          </a:p>
          <a:p>
            <a:pPr>
              <a:lnSpc>
                <a:spcPts val="1600"/>
              </a:lnSpc>
              <a:spcBef>
                <a:spcPts val="600"/>
              </a:spcBef>
              <a:spcAft>
                <a:spcPts val="600"/>
              </a:spcAft>
              <a:buFont typeface="Arial" panose="020B0604020202020204" pitchFamily="34" charset="0"/>
              <a:buChar char="•"/>
            </a:pPr>
            <a:r>
              <a:rPr lang="en-US" sz="1200" dirty="0">
                <a:solidFill>
                  <a:schemeClr val="bg1"/>
                </a:solidFill>
                <a:latin typeface="Titillium Web" panose="00000500000000000000" pitchFamily="2" charset="0"/>
              </a:rPr>
              <a:t> Market advisors connected to retail and export markets.</a:t>
            </a:r>
          </a:p>
          <a:p>
            <a:pPr>
              <a:lnSpc>
                <a:spcPts val="1600"/>
              </a:lnSpc>
              <a:spcBef>
                <a:spcPts val="600"/>
              </a:spcBef>
              <a:spcAft>
                <a:spcPts val="600"/>
              </a:spcAft>
              <a:buFont typeface="Arial" panose="020B0604020202020204" pitchFamily="34" charset="0"/>
              <a:buChar char="•"/>
            </a:pPr>
            <a:r>
              <a:rPr lang="en-US" sz="1200" dirty="0">
                <a:solidFill>
                  <a:schemeClr val="bg1"/>
                </a:solidFill>
                <a:latin typeface="Titillium Web" panose="00000500000000000000" pitchFamily="2" charset="0"/>
              </a:rPr>
              <a:t> Certification bodies like NSF for Global GAP.</a:t>
            </a:r>
          </a:p>
          <a:p>
            <a:pPr>
              <a:lnSpc>
                <a:spcPts val="1600"/>
              </a:lnSpc>
              <a:spcBef>
                <a:spcPts val="600"/>
              </a:spcBef>
              <a:spcAft>
                <a:spcPts val="600"/>
              </a:spcAft>
              <a:buFont typeface="Arial" panose="020B0604020202020204" pitchFamily="34" charset="0"/>
              <a:buChar char="•"/>
            </a:pPr>
            <a:r>
              <a:rPr lang="en-US" sz="1200" dirty="0">
                <a:solidFill>
                  <a:schemeClr val="bg1"/>
                </a:solidFill>
                <a:latin typeface="Titillium Web" panose="00000500000000000000" pitchFamily="2" charset="0"/>
              </a:rPr>
              <a:t> Agri-technical experts on quality and production.</a:t>
            </a:r>
          </a:p>
          <a:p>
            <a:pPr>
              <a:lnSpc>
                <a:spcPts val="1600"/>
              </a:lnSpc>
              <a:spcBef>
                <a:spcPts val="600"/>
              </a:spcBef>
              <a:spcAft>
                <a:spcPts val="600"/>
              </a:spcAft>
            </a:pPr>
            <a:r>
              <a:rPr lang="en-US" sz="1200" dirty="0">
                <a:solidFill>
                  <a:schemeClr val="bg1"/>
                </a:solidFill>
                <a:latin typeface="Titillium Web" panose="00000500000000000000" pitchFamily="2" charset="0"/>
              </a:rPr>
              <a:t>These partnerships help uphold standards, apply best practices, and adapt to market trends.</a:t>
            </a:r>
          </a:p>
        </p:txBody>
      </p:sp>
      <p:pic>
        <p:nvPicPr>
          <p:cNvPr id="10" name="Image 4" descr="preencoded.png"/>
          <p:cNvPicPr>
            <a:picLocks noChangeAspect="1"/>
          </p:cNvPicPr>
          <p:nvPr/>
        </p:nvPicPr>
        <p:blipFill>
          <a:blip r:embed="rId7"/>
          <a:stretch>
            <a:fillRect/>
          </a:stretch>
        </p:blipFill>
        <p:spPr>
          <a:xfrm>
            <a:off x="800100" y="4295775"/>
            <a:ext cx="1504950" cy="5600700"/>
          </a:xfrm>
          <a:prstGeom prst="rect">
            <a:avLst/>
          </a:prstGeom>
        </p:spPr>
      </p:pic>
      <p:sp>
        <p:nvSpPr>
          <p:cNvPr id="11" name="Text 4"/>
          <p:cNvSpPr/>
          <p:nvPr/>
        </p:nvSpPr>
        <p:spPr>
          <a:xfrm>
            <a:off x="890710" y="681070"/>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2"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9</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419100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843784" y="1689106"/>
            <a:ext cx="85725" cy="981075"/>
          </a:xfrm>
          <a:prstGeom prst="rect">
            <a:avLst/>
          </a:prstGeom>
        </p:spPr>
      </p:pic>
      <p:pic>
        <p:nvPicPr>
          <p:cNvPr id="6" name="Image 4" descr="preencoded.png"/>
          <p:cNvPicPr>
            <a:picLocks noChangeAspect="1"/>
          </p:cNvPicPr>
          <p:nvPr/>
        </p:nvPicPr>
        <p:blipFill>
          <a:blip r:embed="rId7"/>
          <a:stretch>
            <a:fillRect/>
          </a:stretch>
        </p:blipFill>
        <p:spPr>
          <a:xfrm>
            <a:off x="868023" y="2004803"/>
            <a:ext cx="1714500" cy="3486150"/>
          </a:xfrm>
          <a:prstGeom prst="rect">
            <a:avLst/>
          </a:prstGeom>
        </p:spPr>
      </p:pic>
      <p:sp>
        <p:nvSpPr>
          <p:cNvPr id="7" name="Text 0"/>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8" name="Text 1"/>
          <p:cNvSpPr/>
          <p:nvPr/>
        </p:nvSpPr>
        <p:spPr>
          <a:xfrm>
            <a:off x="3275486" y="1666951"/>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3. Products and Services</a:t>
            </a:r>
            <a:endParaRPr lang="en-US" sz="3600" dirty="0"/>
          </a:p>
        </p:txBody>
      </p:sp>
      <p:sp>
        <p:nvSpPr>
          <p:cNvPr id="9" name="Text 2"/>
          <p:cNvSpPr/>
          <p:nvPr/>
        </p:nvSpPr>
        <p:spPr>
          <a:xfrm>
            <a:off x="2965003" y="3790461"/>
            <a:ext cx="4009664" cy="447675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3.2 Unique Selling Proposition (USP)</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Ikhwezi Farm’s competitive position is supported through a number of key competitive advantages that set them apart from other producers in the market. This include the following:</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Established Market Credibility: The farm maintains an established track record </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of producing for leading retailers like Woolworths and Pick 'n Pay, together </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with restaurant and hospitality customers.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Premium Quality: Controlled-environment agriculture ensures consistent product quality, essential for high-end retail and hospitality buyers.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Global GAP Certification: The farm had already attained Global GAP standing, </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with plans for recertification soon after operations restart.</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Social and Environmental Impact: Ikhwezi Farm is 100 percent black female-</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owned and differently-abled managed.</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The business emphasizes youth and female employment and sustainable practice in order to lessen environmental footprint.</a:t>
            </a:r>
            <a:endParaRPr lang="en-US" sz="1200" dirty="0">
              <a:latin typeface="Titillium Web" panose="00000500000000000000" pitchFamily="2" charset="0"/>
            </a:endParaRPr>
          </a:p>
        </p:txBody>
      </p:sp>
      <p:sp>
        <p:nvSpPr>
          <p:cNvPr id="10" name="Text 3"/>
          <p:cNvSpPr/>
          <p:nvPr/>
        </p:nvSpPr>
        <p:spPr>
          <a:xfrm>
            <a:off x="875139" y="681070"/>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10</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767810" y="4941075"/>
            <a:ext cx="1466850" cy="2466975"/>
          </a:xfrm>
          <a:prstGeom prst="rect">
            <a:avLst/>
          </a:prstGeom>
        </p:spPr>
      </p:pic>
      <p:pic>
        <p:nvPicPr>
          <p:cNvPr id="6" name="Image 4" descr="preencoded.png"/>
          <p:cNvPicPr>
            <a:picLocks noChangeAspect="1"/>
          </p:cNvPicPr>
          <p:nvPr/>
        </p:nvPicPr>
        <p:blipFill>
          <a:blip r:embed="rId7"/>
          <a:stretch>
            <a:fillRect/>
          </a:stretch>
        </p:blipFill>
        <p:spPr>
          <a:xfrm>
            <a:off x="2498874" y="1533649"/>
            <a:ext cx="85725" cy="981075"/>
          </a:xfrm>
          <a:prstGeom prst="rect">
            <a:avLst/>
          </a:prstGeom>
        </p:spPr>
      </p:pic>
      <p:sp>
        <p:nvSpPr>
          <p:cNvPr id="7" name="Text 0"/>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8" name="Image 5" descr="preencoded.png"/>
          <p:cNvPicPr>
            <a:picLocks noChangeAspect="1"/>
          </p:cNvPicPr>
          <p:nvPr/>
        </p:nvPicPr>
        <p:blipFill>
          <a:blip r:embed="rId8"/>
          <a:stretch>
            <a:fillRect/>
          </a:stretch>
        </p:blipFill>
        <p:spPr>
          <a:xfrm>
            <a:off x="780877" y="2004193"/>
            <a:ext cx="1447800" cy="2905125"/>
          </a:xfrm>
          <a:prstGeom prst="rect">
            <a:avLst/>
          </a:prstGeom>
        </p:spPr>
      </p:pic>
      <p:pic>
        <p:nvPicPr>
          <p:cNvPr id="9" name="Image 6" descr="preencoded.png"/>
          <p:cNvPicPr>
            <a:picLocks noChangeAspect="1"/>
          </p:cNvPicPr>
          <p:nvPr/>
        </p:nvPicPr>
        <p:blipFill>
          <a:blip r:embed="rId9"/>
          <a:stretch>
            <a:fillRect/>
          </a:stretch>
        </p:blipFill>
        <p:spPr>
          <a:xfrm>
            <a:off x="767829" y="7391276"/>
            <a:ext cx="1457325" cy="1933575"/>
          </a:xfrm>
          <a:prstGeom prst="rect">
            <a:avLst/>
          </a:prstGeom>
        </p:spPr>
      </p:pic>
      <p:sp>
        <p:nvSpPr>
          <p:cNvPr id="10" name="Text 1"/>
          <p:cNvSpPr/>
          <p:nvPr/>
        </p:nvSpPr>
        <p:spPr>
          <a:xfrm>
            <a:off x="2584599" y="3019454"/>
            <a:ext cx="4467225" cy="661035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3.3 Value-Added Products and Diversification Strategies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 will bring on-board additional-value products to cater to new consumer demands and boost profit margins. The planned projects are: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Pre-packed, branded packs of vegetables for quality retailers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Ready-to-use combinations of fresh herbs in pack</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Training and agri-tourism programs on-farm, capitalizing on the </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educational and community contribution role of the farm</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Diversification into these products will bring on-board larger </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markets and new revenue streams through bulk produce sales.</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3.4. R&amp;D Pipeline for Innovation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 realizes that ongoing innovation is important in ensuring competitiveness as well as adapting to changing trends in the market. The business will: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Pilot upgraded greenhouse management techniques for maximum crop yield with increased resource efficiency.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Investigate organic methods of production of herbs and some vegetables.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Invest in drip irrigation technology that saves water and advanced pest management systems.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Implement year 2 onwards seedling propagation program in order to decrease input cost as well as enhance crop quality.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With agricultural consultants, input suppliers, and training institutions as partners, innovation will be an integral part of the farm's operations strategy.</a:t>
            </a:r>
            <a:endParaRPr lang="en-US" sz="1200" dirty="0"/>
          </a:p>
        </p:txBody>
      </p:sp>
      <p:sp>
        <p:nvSpPr>
          <p:cNvPr id="11" name="Text 2"/>
          <p:cNvSpPr/>
          <p:nvPr/>
        </p:nvSpPr>
        <p:spPr>
          <a:xfrm>
            <a:off x="2930576" y="1511494"/>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3. Products and Services</a:t>
            </a:r>
            <a:endParaRPr lang="en-US" sz="3600" dirty="0"/>
          </a:p>
        </p:txBody>
      </p:sp>
      <p:sp>
        <p:nvSpPr>
          <p:cNvPr id="12" name="Text 3"/>
          <p:cNvSpPr/>
          <p:nvPr/>
        </p:nvSpPr>
        <p:spPr>
          <a:xfrm>
            <a:off x="934536" y="727784"/>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3"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11</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57337" y="5870496"/>
            <a:ext cx="6819900" cy="379095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2660447" y="4813440"/>
            <a:ext cx="3305175" cy="342900"/>
          </a:xfrm>
          <a:prstGeom prst="rect">
            <a:avLst/>
          </a:prstGeom>
          <a:noFill/>
          <a:ln/>
        </p:spPr>
        <p:txBody>
          <a:bodyPr wrap="square" lIns="0" tIns="0" rIns="0" bIns="0" rtlCol="0" anchor="ctr"/>
          <a:lstStyle/>
          <a:p>
            <a:pPr marL="0" indent="0" algn="l">
              <a:lnSpc>
                <a:spcPct val="79650"/>
              </a:lnSpc>
              <a:buNone/>
            </a:pPr>
            <a:r>
              <a:rPr lang="en-US" sz="2250" dirty="0">
                <a:solidFill>
                  <a:srgbClr val="FFFFFF"/>
                </a:solidFill>
                <a:latin typeface="Sora" pitchFamily="34" charset="0"/>
                <a:ea typeface="Sora" pitchFamily="34" charset="-122"/>
                <a:cs typeface="Sora" pitchFamily="34" charset="-120"/>
              </a:rPr>
              <a:t>Execution Plan</a:t>
            </a:r>
            <a:endParaRPr lang="en-US" sz="2250" dirty="0"/>
          </a:p>
        </p:txBody>
      </p:sp>
      <p:sp>
        <p:nvSpPr>
          <p:cNvPr id="7" name="Text 1"/>
          <p:cNvSpPr/>
          <p:nvPr/>
        </p:nvSpPr>
        <p:spPr>
          <a:xfrm>
            <a:off x="1238926" y="1417949"/>
            <a:ext cx="5734050" cy="476250"/>
          </a:xfrm>
          <a:prstGeom prst="rect">
            <a:avLst/>
          </a:prstGeom>
          <a:noFill/>
          <a:ln/>
        </p:spPr>
        <p:txBody>
          <a:bodyPr wrap="square" lIns="0" tIns="0" rIns="0" bIns="0" rtlCol="0" anchor="ctr"/>
          <a:lstStyle/>
          <a:p>
            <a:pPr marL="0" indent="0" algn="l">
              <a:lnSpc>
                <a:spcPct val="79650"/>
              </a:lnSpc>
              <a:buNone/>
            </a:pPr>
            <a:r>
              <a:rPr lang="en-US" sz="3150" b="1" dirty="0">
                <a:solidFill>
                  <a:srgbClr val="1D1D1D"/>
                </a:solidFill>
                <a:latin typeface="Sora" pitchFamily="34" charset="0"/>
                <a:ea typeface="Sora" pitchFamily="34" charset="-122"/>
                <a:cs typeface="Sora" pitchFamily="34" charset="-120"/>
              </a:rPr>
              <a:t>4. Market Analysis </a:t>
            </a:r>
            <a:endParaRPr lang="en-US" sz="315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0" name="Text 4"/>
          <p:cNvSpPr/>
          <p:nvPr/>
        </p:nvSpPr>
        <p:spPr>
          <a:xfrm>
            <a:off x="892957" y="2239816"/>
            <a:ext cx="6066332" cy="3074592"/>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latin typeface="Titillium Web" panose="00000500000000000000" pitchFamily="2" charset="0"/>
                <a:ea typeface="Titillium Web" pitchFamily="34" charset="-122"/>
                <a:cs typeface="Titillium Web" pitchFamily="34" charset="-120"/>
              </a:rPr>
              <a:t>Ikhwezi Farm is involved in the production of high-value vegetables and herbs, which include baby marrow, tomatoes, lettuce, spring onions, as well as herbs like basil, wild rocket, coriander, and fennel. Knowing the market dynamics for all of them is imperative for planning strategically as well as positioning. This chapter offers an elaborate description of the local as well as the export markets for these crops, with the focus being on market sizes, trends, as well as opportunities.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b="1" dirty="0">
                <a:latin typeface="Titillium Web" panose="00000500000000000000" pitchFamily="2" charset="0"/>
                <a:ea typeface="Titillium Web" pitchFamily="34" charset="-122"/>
                <a:cs typeface="Titillium Web" pitchFamily="34" charset="-120"/>
              </a:rPr>
              <a:t>4.1 Industry Overview</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latin typeface="Titillium Web" panose="00000500000000000000" pitchFamily="2" charset="0"/>
                <a:ea typeface="Titillium Web" pitchFamily="34" charset="-122"/>
                <a:cs typeface="Titillium Web" pitchFamily="34" charset="-120"/>
              </a:rPr>
              <a:t>The fresh produce business in South Africa is an important driver of the country's economy with the fresh vegetables market producing USD 3.54 billion in 2020 and estimated to grow to USD 3.90 billion in 2028. The country's varied climatic conditions and modern agricultural methods make year-round production of crops possible, thereby establishing South Africa as an important player in both domestic and foreign markets.</a:t>
            </a:r>
            <a:endParaRPr lang="en-US" sz="1200" dirty="0">
              <a:latin typeface="Titillium Web" panose="00000500000000000000" pitchFamily="2" charset="0"/>
            </a:endParaRPr>
          </a:p>
          <a:p>
            <a:pPr marL="0" indent="0" algn="l">
              <a:lnSpc>
                <a:spcPct val="105600"/>
              </a:lnSpc>
              <a:buNone/>
            </a:pPr>
            <a:endParaRPr lang="en-US" sz="1200" dirty="0"/>
          </a:p>
        </p:txBody>
      </p:sp>
      <p:pic>
        <p:nvPicPr>
          <p:cNvPr id="12" name="Image 4" descr="preencoded.png"/>
          <p:cNvPicPr>
            <a:picLocks noChangeAspect="1"/>
          </p:cNvPicPr>
          <p:nvPr/>
        </p:nvPicPr>
        <p:blipFill>
          <a:blip r:embed="rId7"/>
          <a:stretch>
            <a:fillRect/>
          </a:stretch>
        </p:blipFill>
        <p:spPr>
          <a:xfrm>
            <a:off x="5699541" y="5644848"/>
            <a:ext cx="1495425" cy="4200525"/>
          </a:xfrm>
          <a:prstGeom prst="rect">
            <a:avLst/>
          </a:prstGeom>
        </p:spPr>
      </p:pic>
      <p:sp>
        <p:nvSpPr>
          <p:cNvPr id="13" name="Text 6"/>
          <p:cNvSpPr/>
          <p:nvPr/>
        </p:nvSpPr>
        <p:spPr>
          <a:xfrm>
            <a:off x="817975" y="6389999"/>
            <a:ext cx="4371975" cy="277177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FFFFFF"/>
                </a:solidFill>
                <a:latin typeface="Titillium Web" pitchFamily="34" charset="0"/>
                <a:ea typeface="Titillium Web" pitchFamily="34" charset="-122"/>
                <a:cs typeface="Titillium Web" pitchFamily="34" charset="-120"/>
              </a:rPr>
              <a:t>4.2 Market Trends and Growth Drivers</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There are several trends driving the demand for fresh produce in South Africa:</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         Health Awareness: Growing health consciousness is propelling demand for fresh vegetables as well as herbs.</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         Urban dwellers are demanding easy access to fresh fruits and vegetables, driving retail sales.</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         Export Opportunities: The positive climate in South Africa and its potential for production provide opportunities for exporting to areas with unfavorable conditions for cultivation.</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The trends open doors for Ikhwezi Farm to increase its market coverage and take advantage of increasing demand.</a:t>
            </a:r>
            <a:endParaRPr lang="en-US" sz="1200" dirty="0"/>
          </a:p>
        </p:txBody>
      </p:sp>
      <p:sp>
        <p:nvSpPr>
          <p:cNvPr id="14" name="Text 7"/>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12</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5498" y="5340315"/>
            <a:ext cx="3604917" cy="190500"/>
          </a:xfrm>
          <a:prstGeom prst="rect">
            <a:avLst/>
          </a:prstGeom>
        </p:spPr>
      </p:pic>
      <p:pic>
        <p:nvPicPr>
          <p:cNvPr id="6" name="Image 4" descr="preencoded.png"/>
          <p:cNvPicPr>
            <a:picLocks noChangeAspect="1"/>
          </p:cNvPicPr>
          <p:nvPr/>
        </p:nvPicPr>
        <p:blipFill>
          <a:blip r:embed="rId7"/>
          <a:stretch>
            <a:fillRect/>
          </a:stretch>
        </p:blipFill>
        <p:spPr>
          <a:xfrm>
            <a:off x="2915593" y="7767723"/>
            <a:ext cx="3604765" cy="190500"/>
          </a:xfrm>
          <a:prstGeom prst="rect">
            <a:avLst/>
          </a:prstGeom>
        </p:spPr>
      </p:pic>
      <p:sp>
        <p:nvSpPr>
          <p:cNvPr id="7" name="Text 0"/>
          <p:cNvSpPr/>
          <p:nvPr/>
        </p:nvSpPr>
        <p:spPr>
          <a:xfrm>
            <a:off x="2926718" y="2110988"/>
            <a:ext cx="4305300" cy="1028700"/>
          </a:xfrm>
          <a:prstGeom prst="rect">
            <a:avLst/>
          </a:prstGeom>
          <a:noFill/>
          <a:ln/>
        </p:spPr>
        <p:txBody>
          <a:bodyPr wrap="square" lIns="0" tIns="0" rIns="0" bIns="0" rtlCol="0" anchor="ctr"/>
          <a:lstStyle/>
          <a:p>
            <a:pPr marL="0" indent="0" algn="l">
              <a:lnSpc>
                <a:spcPct val="79650"/>
              </a:lnSpc>
              <a:buNone/>
            </a:pPr>
            <a:r>
              <a:rPr lang="en-US" sz="3000" b="1" dirty="0">
                <a:solidFill>
                  <a:srgbClr val="1D1D1D"/>
                </a:solidFill>
                <a:latin typeface="Sora" pitchFamily="34" charset="0"/>
                <a:ea typeface="Sora" pitchFamily="34" charset="-122"/>
                <a:cs typeface="Sora" pitchFamily="34" charset="-120"/>
              </a:rPr>
              <a:t>4. Market Analysis </a:t>
            </a:r>
            <a:endParaRPr lang="en-US" sz="3000" dirty="0"/>
          </a:p>
        </p:txBody>
      </p:sp>
      <p:sp>
        <p:nvSpPr>
          <p:cNvPr id="8" name="Text 1"/>
          <p:cNvSpPr/>
          <p:nvPr/>
        </p:nvSpPr>
        <p:spPr>
          <a:xfrm>
            <a:off x="2912621" y="3500694"/>
            <a:ext cx="4046668" cy="6129109"/>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4.3.1 Baby Marrow (Zucchini)</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Local Market: Although precise figures for baby marrow are not available, it is included in the larger market of fresh vegetables, which, as stated, is an important market in the country.</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Export Market: Baby marrow is among the vegetables that are exported to other countries, with 64% of the vegetable exports of South Africa in 2022 going to Africa.</a:t>
            </a:r>
            <a:endParaRPr lang="en-US" sz="1200" dirty="0">
              <a:solidFill>
                <a:srgbClr val="1D1D1D"/>
              </a:solidFill>
              <a:latin typeface="Titillium Web" panose="00000500000000000000" pitchFamily="2" charset="0"/>
            </a:endParaRP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4.3.2 Tomatoes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Domestic Market: Tomatoes are found in nearly every family in South Africa, so their consumption is the highest amongst all vegetables. The fresh vegetable market, with tomatoes as an important part of it, is worth USD 3.54 billion in 2020.</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Export Market: Tomatoes from South Africa are shipped to the surrounding countries as well as farther away, with local farmers facing challenges in meeting the standards for exports.</a:t>
            </a:r>
            <a:endParaRPr lang="en-US" sz="1200" dirty="0">
              <a:solidFill>
                <a:srgbClr val="1D1D1D"/>
              </a:solidFill>
              <a:latin typeface="Titillium Web" panose="00000500000000000000" pitchFamily="2" charset="0"/>
            </a:endParaRPr>
          </a:p>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4.3.3 Lettuce</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Domestic Market: Lettuce is an intermediary vegetable in South Africa with both domestic consumption driven as well as the hotel industry demand.</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Export Market: One of the vegetables being exported is lettuce, which contributes towards the earnings of vegetables exported from South Africa in total.rs.</a:t>
            </a:r>
            <a:endParaRPr lang="en-US" sz="1200" dirty="0">
              <a:latin typeface="Titillium Web" panose="00000500000000000000" pitchFamily="2" charset="0"/>
            </a:endParaRPr>
          </a:p>
          <a:p>
            <a:pPr marL="0" indent="0" algn="l">
              <a:lnSpc>
                <a:spcPct val="99141"/>
              </a:lnSpc>
              <a:buNone/>
            </a:pPr>
            <a:endParaRPr lang="en-US" sz="1200" dirty="0"/>
          </a:p>
        </p:txBody>
      </p:sp>
      <p:sp>
        <p:nvSpPr>
          <p:cNvPr id="10" name="Text 3"/>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11" name="Text 4"/>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3" name="Image 5" descr="preencoded.png"/>
          <p:cNvPicPr>
            <a:picLocks noChangeAspect="1"/>
          </p:cNvPicPr>
          <p:nvPr/>
        </p:nvPicPr>
        <p:blipFill>
          <a:blip r:embed="rId8"/>
          <a:stretch>
            <a:fillRect/>
          </a:stretch>
        </p:blipFill>
        <p:spPr>
          <a:xfrm>
            <a:off x="803002" y="1962169"/>
            <a:ext cx="1495425" cy="7400925"/>
          </a:xfrm>
          <a:prstGeom prst="rect">
            <a:avLst/>
          </a:prstGeom>
        </p:spPr>
      </p:pic>
      <p:sp>
        <p:nvSpPr>
          <p:cNvPr id="14" name="Text 6"/>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13</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5498" y="5340315"/>
            <a:ext cx="3604917" cy="190500"/>
          </a:xfrm>
          <a:prstGeom prst="rect">
            <a:avLst/>
          </a:prstGeom>
        </p:spPr>
      </p:pic>
      <p:pic>
        <p:nvPicPr>
          <p:cNvPr id="6" name="Image 4" descr="preencoded.png"/>
          <p:cNvPicPr>
            <a:picLocks noChangeAspect="1"/>
          </p:cNvPicPr>
          <p:nvPr/>
        </p:nvPicPr>
        <p:blipFill>
          <a:blip r:embed="rId7"/>
          <a:stretch>
            <a:fillRect/>
          </a:stretch>
        </p:blipFill>
        <p:spPr>
          <a:xfrm>
            <a:off x="2915593" y="7767723"/>
            <a:ext cx="3604765" cy="190500"/>
          </a:xfrm>
          <a:prstGeom prst="rect">
            <a:avLst/>
          </a:prstGeom>
        </p:spPr>
      </p:pic>
      <p:sp>
        <p:nvSpPr>
          <p:cNvPr id="7" name="Text 0"/>
          <p:cNvSpPr/>
          <p:nvPr/>
        </p:nvSpPr>
        <p:spPr>
          <a:xfrm>
            <a:off x="2926718" y="2110988"/>
            <a:ext cx="430530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4. Market Analysis </a:t>
            </a:r>
            <a:endParaRPr lang="en-US" sz="3600" dirty="0"/>
          </a:p>
        </p:txBody>
      </p:sp>
      <p:sp>
        <p:nvSpPr>
          <p:cNvPr id="8" name="Text 1"/>
          <p:cNvSpPr/>
          <p:nvPr/>
        </p:nvSpPr>
        <p:spPr>
          <a:xfrm>
            <a:off x="2912621" y="3500695"/>
            <a:ext cx="4062046" cy="3461444"/>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4.3.4 Spring Onions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Domestic Market: Spring onions enjoy wide usage in South African food, with consistent demand in retail and foodservice.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Export Market: Spring onions fall under the umbrella of vegetables exported to surrounding countries in line with the 64% vegetable exports mark in 2022.</a:t>
            </a:r>
            <a:endParaRPr lang="en-US" sz="1200" dirty="0">
              <a:solidFill>
                <a:srgbClr val="1D1D1D"/>
              </a:solidFill>
              <a:latin typeface="Titillium Web" pitchFamily="34" charset="0"/>
            </a:endParaRPr>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4.3.5 Herbs (Basil, Wild Rocket, Coriander, Fennel)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Local Market: The local market for fresh herbs in South Africa earned USD 35.0 million in 2024 and is projected to grow to USD 57.8 million in 2030 with a CAGR of 8.7%. The highest revenue-generating product in 2024 was basil.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Export Market: Although limited export figures for herbs are available, increasing demand for fresh herbs around the world offers opportunities for producers in South Africa.</a:t>
            </a:r>
            <a:endParaRPr lang="en-US" sz="1200" dirty="0"/>
          </a:p>
          <a:p>
            <a:pPr marL="0" indent="0" algn="l">
              <a:lnSpc>
                <a:spcPct val="99141"/>
              </a:lnSpc>
              <a:buNone/>
            </a:pPr>
            <a:endParaRPr lang="en-US" sz="1200" dirty="0"/>
          </a:p>
        </p:txBody>
      </p:sp>
      <p:sp>
        <p:nvSpPr>
          <p:cNvPr id="10" name="Text 3"/>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11" name="Text 4"/>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2" name="Image 5" descr="preencoded.png"/>
          <p:cNvPicPr>
            <a:picLocks noChangeAspect="1"/>
          </p:cNvPicPr>
          <p:nvPr/>
        </p:nvPicPr>
        <p:blipFill>
          <a:blip r:embed="rId8"/>
          <a:stretch>
            <a:fillRect/>
          </a:stretch>
        </p:blipFill>
        <p:spPr>
          <a:xfrm>
            <a:off x="803002" y="1962169"/>
            <a:ext cx="1495425" cy="7400925"/>
          </a:xfrm>
          <a:prstGeom prst="rect">
            <a:avLst/>
          </a:prstGeom>
        </p:spPr>
      </p:pic>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14</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57337" y="4584621"/>
            <a:ext cx="6819900" cy="50768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8" name="Text 2"/>
          <p:cNvSpPr/>
          <p:nvPr/>
        </p:nvSpPr>
        <p:spPr>
          <a:xfrm>
            <a:off x="892957" y="2144049"/>
            <a:ext cx="6097216" cy="170497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4.4 Competitive Landscape</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The South African fresh produce market is competitive with numerous players, including small-scale producers through large-scale enterprises. Ikhwezi Farm's emphasis on greenhouse production offers competitive advantage in terms of year-round production and quality control. The farm's dedication to sustainable methods of production as well as its potential for Global GAP certification can also set the farm apart in both domestic as well as international markets.</a:t>
            </a:r>
            <a:endParaRPr lang="en-US" sz="1200" dirty="0">
              <a:latin typeface="Titillium Web" panose="00000500000000000000" pitchFamily="2" charset="0"/>
            </a:endParaRPr>
          </a:p>
        </p:txBody>
      </p:sp>
      <p:sp>
        <p:nvSpPr>
          <p:cNvPr id="9" name="Text 3"/>
          <p:cNvSpPr/>
          <p:nvPr/>
        </p:nvSpPr>
        <p:spPr>
          <a:xfrm>
            <a:off x="2887904" y="5545926"/>
            <a:ext cx="3952345" cy="3162300"/>
          </a:xfrm>
          <a:prstGeom prst="rect">
            <a:avLst/>
          </a:prstGeom>
          <a:noFill/>
          <a:ln/>
        </p:spPr>
        <p:txBody>
          <a:bodyPr wrap="square" lIns="0" tIns="0" rIns="0" bIns="0" rtlCol="0" anchor="ctr"/>
          <a:lstStyle/>
          <a:p>
            <a:pPr>
              <a:lnSpc>
                <a:spcPts val="1600"/>
              </a:lnSpc>
              <a:spcBef>
                <a:spcPts val="1200"/>
              </a:spcBef>
              <a:spcAft>
                <a:spcPts val="600"/>
              </a:spcAft>
              <a:buNone/>
            </a:pPr>
            <a:r>
              <a:rPr lang="en-US" sz="1200" b="1" dirty="0">
                <a:solidFill>
                  <a:schemeClr val="bg1"/>
                </a:solidFill>
              </a:rPr>
              <a:t>4.5 Market Opportunities and Barriers</a:t>
            </a:r>
            <a:endParaRPr lang="en-US" sz="1200" dirty="0">
              <a:solidFill>
                <a:schemeClr val="bg1"/>
              </a:solidFill>
            </a:endParaRPr>
          </a:p>
          <a:p>
            <a:pPr>
              <a:lnSpc>
                <a:spcPts val="1600"/>
              </a:lnSpc>
              <a:spcBef>
                <a:spcPts val="600"/>
              </a:spcBef>
              <a:spcAft>
                <a:spcPts val="600"/>
              </a:spcAft>
              <a:buFont typeface="Arial" panose="020B0604020202020204" pitchFamily="34" charset="0"/>
              <a:buChar char="•"/>
            </a:pPr>
            <a:r>
              <a:rPr lang="en-US" sz="1200" b="1" dirty="0">
                <a:solidFill>
                  <a:schemeClr val="bg1"/>
                </a:solidFill>
              </a:rPr>
              <a:t>Retail Partnerships:</a:t>
            </a:r>
            <a:r>
              <a:rPr lang="en-US" sz="1200" dirty="0">
                <a:solidFill>
                  <a:schemeClr val="bg1"/>
                </a:solidFill>
              </a:rPr>
              <a:t> Reconnect with Woolworths, Pick ’n Pay to regain market share.</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Export Demand:</a:t>
            </a:r>
            <a:r>
              <a:rPr lang="en-US" sz="1200" dirty="0">
                <a:solidFill>
                  <a:schemeClr val="bg1"/>
                </a:solidFill>
              </a:rPr>
              <a:t> Target nearby countries lacking ideal farming conditions.</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Product Diversification:</a:t>
            </a:r>
            <a:r>
              <a:rPr lang="en-US" sz="1200" dirty="0">
                <a:solidFill>
                  <a:schemeClr val="bg1"/>
                </a:solidFill>
              </a:rPr>
              <a:t> Offer value-added items like packaged herbs and greens.</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High Infrastructure Costs:</a:t>
            </a:r>
            <a:r>
              <a:rPr lang="en-US" sz="1200" dirty="0">
                <a:solidFill>
                  <a:schemeClr val="bg1"/>
                </a:solidFill>
              </a:rPr>
              <a:t> Facility and equipment upgrades are expensive.</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Export Compliance:</a:t>
            </a:r>
            <a:r>
              <a:rPr lang="en-US" sz="1200" dirty="0">
                <a:solidFill>
                  <a:schemeClr val="bg1"/>
                </a:solidFill>
              </a:rPr>
              <a:t> Meet global quality and safety standards for export success.</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Market Competition:</a:t>
            </a:r>
            <a:r>
              <a:rPr lang="en-US" sz="1200" dirty="0">
                <a:solidFill>
                  <a:schemeClr val="bg1"/>
                </a:solidFill>
              </a:rPr>
              <a:t> Stay competitive through innovation and quality control.</a:t>
            </a:r>
          </a:p>
        </p:txBody>
      </p:sp>
      <p:pic>
        <p:nvPicPr>
          <p:cNvPr id="10" name="Image 4" descr="preencoded.png"/>
          <p:cNvPicPr>
            <a:picLocks noChangeAspect="1"/>
          </p:cNvPicPr>
          <p:nvPr/>
        </p:nvPicPr>
        <p:blipFill>
          <a:blip r:embed="rId7"/>
          <a:stretch>
            <a:fillRect/>
          </a:stretch>
        </p:blipFill>
        <p:spPr>
          <a:xfrm>
            <a:off x="803092" y="4295308"/>
            <a:ext cx="1647825" cy="5600700"/>
          </a:xfrm>
          <a:prstGeom prst="rect">
            <a:avLst/>
          </a:prstGeom>
        </p:spPr>
      </p:pic>
      <p:sp>
        <p:nvSpPr>
          <p:cNvPr id="11" name="Text 4"/>
          <p:cNvSpPr/>
          <p:nvPr/>
        </p:nvSpPr>
        <p:spPr>
          <a:xfrm>
            <a:off x="1238926" y="1417949"/>
            <a:ext cx="5734050" cy="476250"/>
          </a:xfrm>
          <a:prstGeom prst="rect">
            <a:avLst/>
          </a:prstGeom>
          <a:noFill/>
          <a:ln/>
        </p:spPr>
        <p:txBody>
          <a:bodyPr wrap="square" lIns="0" tIns="0" rIns="0" bIns="0" rtlCol="0" anchor="ctr"/>
          <a:lstStyle/>
          <a:p>
            <a:pPr marL="0" indent="0" algn="l">
              <a:lnSpc>
                <a:spcPct val="79650"/>
              </a:lnSpc>
              <a:buNone/>
            </a:pPr>
            <a:r>
              <a:rPr lang="en-US" sz="3200" b="1" dirty="0">
                <a:solidFill>
                  <a:srgbClr val="1D1D1D"/>
                </a:solidFill>
                <a:latin typeface="Sora" pitchFamily="34" charset="0"/>
                <a:ea typeface="Sora" pitchFamily="34" charset="-122"/>
                <a:cs typeface="Sora" pitchFamily="34" charset="-120"/>
              </a:rPr>
              <a:t>4. Market Analysis </a:t>
            </a:r>
            <a:endParaRPr lang="en-US" sz="3200" dirty="0"/>
          </a:p>
        </p:txBody>
      </p:sp>
      <p:sp>
        <p:nvSpPr>
          <p:cNvPr id="12"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15</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4. Market Analysis </a:t>
            </a:r>
            <a:endParaRPr lang="en-US" sz="3600" dirty="0"/>
          </a:p>
        </p:txBody>
      </p:sp>
      <p:sp>
        <p:nvSpPr>
          <p:cNvPr id="7" name="Text 1"/>
          <p:cNvSpPr/>
          <p:nvPr/>
        </p:nvSpPr>
        <p:spPr>
          <a:xfrm>
            <a:off x="892956" y="2793816"/>
            <a:ext cx="3942525" cy="12192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4.6 Market segmentation data</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According to historical trends and future growth prospects, the following market segmentation analysis represents customer growth rates for the next five years:</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5210108" y="1673028"/>
            <a:ext cx="1876425" cy="2505075"/>
          </a:xfrm>
          <a:prstGeom prst="rect">
            <a:avLst/>
          </a:prstGeom>
        </p:spPr>
      </p:pic>
      <p:sp>
        <p:nvSpPr>
          <p:cNvPr id="12"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16</a:t>
            </a:r>
            <a:endParaRPr lang="en-US" sz="1200" dirty="0"/>
          </a:p>
        </p:txBody>
      </p:sp>
      <p:graphicFrame>
        <p:nvGraphicFramePr>
          <p:cNvPr id="13" name="Table 12">
            <a:extLst>
              <a:ext uri="{FF2B5EF4-FFF2-40B4-BE49-F238E27FC236}">
                <a16:creationId xmlns:a16="http://schemas.microsoft.com/office/drawing/2014/main" id="{435452AD-4996-E759-922B-CF8DA7CD5614}"/>
              </a:ext>
            </a:extLst>
          </p:cNvPr>
          <p:cNvGraphicFramePr>
            <a:graphicFrameLocks noGrp="1"/>
          </p:cNvGraphicFramePr>
          <p:nvPr>
            <p:extLst>
              <p:ext uri="{D42A27DB-BD31-4B8C-83A1-F6EECF244321}">
                <p14:modId xmlns:p14="http://schemas.microsoft.com/office/powerpoint/2010/main" val="3033006055"/>
              </p:ext>
            </p:extLst>
          </p:nvPr>
        </p:nvGraphicFramePr>
        <p:xfrm>
          <a:off x="892957" y="5690906"/>
          <a:ext cx="6418188" cy="3447564"/>
        </p:xfrm>
        <a:graphic>
          <a:graphicData uri="http://schemas.openxmlformats.org/drawingml/2006/table">
            <a:tbl>
              <a:tblPr firstRow="1" bandRow="1">
                <a:tableStyleId>{E8B1032C-EA38-4F05-BA0D-38AFFFC7BED3}</a:tableStyleId>
              </a:tblPr>
              <a:tblGrid>
                <a:gridCol w="916884">
                  <a:extLst>
                    <a:ext uri="{9D8B030D-6E8A-4147-A177-3AD203B41FA5}">
                      <a16:colId xmlns:a16="http://schemas.microsoft.com/office/drawing/2014/main" val="3581534571"/>
                    </a:ext>
                  </a:extLst>
                </a:gridCol>
                <a:gridCol w="916884">
                  <a:extLst>
                    <a:ext uri="{9D8B030D-6E8A-4147-A177-3AD203B41FA5}">
                      <a16:colId xmlns:a16="http://schemas.microsoft.com/office/drawing/2014/main" val="1875418950"/>
                    </a:ext>
                  </a:extLst>
                </a:gridCol>
                <a:gridCol w="916884">
                  <a:extLst>
                    <a:ext uri="{9D8B030D-6E8A-4147-A177-3AD203B41FA5}">
                      <a16:colId xmlns:a16="http://schemas.microsoft.com/office/drawing/2014/main" val="1755300670"/>
                    </a:ext>
                  </a:extLst>
                </a:gridCol>
                <a:gridCol w="916884">
                  <a:extLst>
                    <a:ext uri="{9D8B030D-6E8A-4147-A177-3AD203B41FA5}">
                      <a16:colId xmlns:a16="http://schemas.microsoft.com/office/drawing/2014/main" val="1296278033"/>
                    </a:ext>
                  </a:extLst>
                </a:gridCol>
                <a:gridCol w="916884">
                  <a:extLst>
                    <a:ext uri="{9D8B030D-6E8A-4147-A177-3AD203B41FA5}">
                      <a16:colId xmlns:a16="http://schemas.microsoft.com/office/drawing/2014/main" val="3443612836"/>
                    </a:ext>
                  </a:extLst>
                </a:gridCol>
                <a:gridCol w="916884">
                  <a:extLst>
                    <a:ext uri="{9D8B030D-6E8A-4147-A177-3AD203B41FA5}">
                      <a16:colId xmlns:a16="http://schemas.microsoft.com/office/drawing/2014/main" val="2770542841"/>
                    </a:ext>
                  </a:extLst>
                </a:gridCol>
                <a:gridCol w="916884">
                  <a:extLst>
                    <a:ext uri="{9D8B030D-6E8A-4147-A177-3AD203B41FA5}">
                      <a16:colId xmlns:a16="http://schemas.microsoft.com/office/drawing/2014/main" val="959684111"/>
                    </a:ext>
                  </a:extLst>
                </a:gridCol>
              </a:tblGrid>
              <a:tr h="574594">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Retail Chains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13</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latin typeface="Aptos Display" panose="020B0004020202020204" pitchFamily="34" charset="0"/>
                          <a:ea typeface="Times New Roman" panose="02020603050405020304" pitchFamily="18" charset="0"/>
                          <a:cs typeface="Arial" panose="020B0604020202020204" pitchFamily="34" charset="0"/>
                        </a:rPr>
                        <a:t>14</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8.78%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3106304"/>
                  </a:ext>
                </a:extLst>
              </a:tr>
              <a:tr h="574594">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Restaurants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24</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29</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35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42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20.38%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8672131"/>
                  </a:ext>
                </a:extLst>
              </a:tr>
              <a:tr h="574594">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Informal Traders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50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60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72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86</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103</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19.80%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235242"/>
                  </a:ext>
                </a:extLst>
              </a:tr>
              <a:tr h="574594">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Export Market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6</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7</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9</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15.83%</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3678333"/>
                  </a:ext>
                </a:extLst>
              </a:tr>
              <a:tr h="574594">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General Public</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130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169</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220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286</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30.04%</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0546490"/>
                  </a:ext>
                </a:extLst>
              </a:tr>
              <a:tr h="574594">
                <a:tc>
                  <a:txBody>
                    <a:bodyPr/>
                    <a:lstStyle/>
                    <a:p>
                      <a:pPr>
                        <a:lnSpc>
                          <a:spcPct val="115000"/>
                        </a:lnSpc>
                        <a:spcBef>
                          <a:spcPts val="600"/>
                        </a:spcBef>
                        <a:spcAft>
                          <a:spcPts val="600"/>
                        </a:spcAft>
                        <a:buNone/>
                      </a:pPr>
                      <a:r>
                        <a:rPr lang="en-ZA" sz="1200" b="1" kern="0">
                          <a:effectLst/>
                          <a:latin typeface="Aptos Display" panose="020B0004020202020204" pitchFamily="34" charset="0"/>
                          <a:ea typeface="Times New Roman" panose="02020603050405020304" pitchFamily="18" charset="0"/>
                          <a:cs typeface="Arial" panose="020B0604020202020204" pitchFamily="34" charset="0"/>
                        </a:rPr>
                        <a:t>Total</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185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231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289</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362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latin typeface="Aptos Display" panose="020B0004020202020204" pitchFamily="34" charset="0"/>
                          <a:ea typeface="Times New Roman" panose="02020603050405020304" pitchFamily="18" charset="0"/>
                          <a:cs typeface="Arial" panose="020B0604020202020204" pitchFamily="34" charset="0"/>
                        </a:rPr>
                        <a:t>454</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latin typeface="Aptos Display" panose="020B0004020202020204" pitchFamily="34" charset="0"/>
                          <a:ea typeface="Times New Roman" panose="02020603050405020304" pitchFamily="18" charset="0"/>
                          <a:cs typeface="Arial" panose="020B0604020202020204" pitchFamily="34" charset="0"/>
                        </a:rPr>
                        <a:t>25.16%</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8498816"/>
                  </a:ext>
                </a:extLst>
              </a:tr>
            </a:tbl>
          </a:graphicData>
        </a:graphic>
      </p:graphicFrame>
      <p:graphicFrame>
        <p:nvGraphicFramePr>
          <p:cNvPr id="14" name="Table 13">
            <a:extLst>
              <a:ext uri="{FF2B5EF4-FFF2-40B4-BE49-F238E27FC236}">
                <a16:creationId xmlns:a16="http://schemas.microsoft.com/office/drawing/2014/main" id="{5F8F93CB-B735-71CD-2444-30BBA9F4563A}"/>
              </a:ext>
            </a:extLst>
          </p:cNvPr>
          <p:cNvGraphicFramePr>
            <a:graphicFrameLocks noGrp="1"/>
          </p:cNvGraphicFramePr>
          <p:nvPr>
            <p:extLst>
              <p:ext uri="{D42A27DB-BD31-4B8C-83A1-F6EECF244321}">
                <p14:modId xmlns:p14="http://schemas.microsoft.com/office/powerpoint/2010/main" val="3933296681"/>
              </p:ext>
            </p:extLst>
          </p:nvPr>
        </p:nvGraphicFramePr>
        <p:xfrm>
          <a:off x="892956" y="5058801"/>
          <a:ext cx="6418188" cy="632105"/>
        </p:xfrm>
        <a:graphic>
          <a:graphicData uri="http://schemas.openxmlformats.org/drawingml/2006/table">
            <a:tbl>
              <a:tblPr firstRow="1" bandRow="1">
                <a:tableStyleId>{5C22544A-7EE6-4342-B048-85BDC9FD1C3A}</a:tableStyleId>
              </a:tblPr>
              <a:tblGrid>
                <a:gridCol w="916884">
                  <a:extLst>
                    <a:ext uri="{9D8B030D-6E8A-4147-A177-3AD203B41FA5}">
                      <a16:colId xmlns:a16="http://schemas.microsoft.com/office/drawing/2014/main" val="664269800"/>
                    </a:ext>
                  </a:extLst>
                </a:gridCol>
                <a:gridCol w="916884">
                  <a:extLst>
                    <a:ext uri="{9D8B030D-6E8A-4147-A177-3AD203B41FA5}">
                      <a16:colId xmlns:a16="http://schemas.microsoft.com/office/drawing/2014/main" val="3344365353"/>
                    </a:ext>
                  </a:extLst>
                </a:gridCol>
                <a:gridCol w="916884">
                  <a:extLst>
                    <a:ext uri="{9D8B030D-6E8A-4147-A177-3AD203B41FA5}">
                      <a16:colId xmlns:a16="http://schemas.microsoft.com/office/drawing/2014/main" val="315919574"/>
                    </a:ext>
                  </a:extLst>
                </a:gridCol>
                <a:gridCol w="916884">
                  <a:extLst>
                    <a:ext uri="{9D8B030D-6E8A-4147-A177-3AD203B41FA5}">
                      <a16:colId xmlns:a16="http://schemas.microsoft.com/office/drawing/2014/main" val="2903510283"/>
                    </a:ext>
                  </a:extLst>
                </a:gridCol>
                <a:gridCol w="916884">
                  <a:extLst>
                    <a:ext uri="{9D8B030D-6E8A-4147-A177-3AD203B41FA5}">
                      <a16:colId xmlns:a16="http://schemas.microsoft.com/office/drawing/2014/main" val="245671778"/>
                    </a:ext>
                  </a:extLst>
                </a:gridCol>
                <a:gridCol w="916884">
                  <a:extLst>
                    <a:ext uri="{9D8B030D-6E8A-4147-A177-3AD203B41FA5}">
                      <a16:colId xmlns:a16="http://schemas.microsoft.com/office/drawing/2014/main" val="2741436591"/>
                    </a:ext>
                  </a:extLst>
                </a:gridCol>
                <a:gridCol w="916884">
                  <a:extLst>
                    <a:ext uri="{9D8B030D-6E8A-4147-A177-3AD203B41FA5}">
                      <a16:colId xmlns:a16="http://schemas.microsoft.com/office/drawing/2014/main" val="375643720"/>
                    </a:ext>
                  </a:extLst>
                </a:gridCol>
              </a:tblGrid>
              <a:tr h="632105">
                <a:tc>
                  <a:txBody>
                    <a:bodyPr/>
                    <a:lstStyle/>
                    <a:p>
                      <a:pPr algn="ctr">
                        <a:lnSpc>
                          <a:spcPct val="115000"/>
                        </a:lnSpc>
                        <a:spcBef>
                          <a:spcPts val="600"/>
                        </a:spcBef>
                        <a:spcAft>
                          <a:spcPts val="600"/>
                        </a:spcAft>
                        <a:buNone/>
                      </a:pPr>
                      <a:r>
                        <a:rPr lang="en-ZA" sz="1200" b="1" kern="0" dirty="0">
                          <a:effectLst/>
                          <a:latin typeface="Aptos Display" panose="020B0004020202020204" pitchFamily="34" charset="0"/>
                          <a:ea typeface="Times New Roman" panose="02020603050405020304" pitchFamily="18" charset="0"/>
                          <a:cs typeface="Arial" panose="020B0604020202020204" pitchFamily="34" charset="0"/>
                        </a:rPr>
                        <a:t>Potential Customers</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a:effectLst/>
                          <a:latin typeface="Aptos Display" panose="020B0004020202020204" pitchFamily="34" charset="0"/>
                          <a:ea typeface="Times New Roman" panose="02020603050405020304" pitchFamily="18" charset="0"/>
                          <a:cs typeface="Arial" panose="020B0604020202020204" pitchFamily="34" charset="0"/>
                        </a:rPr>
                        <a:t>Year 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a:effectLst/>
                          <a:latin typeface="Aptos Display" panose="020B0004020202020204" pitchFamily="34" charset="0"/>
                          <a:ea typeface="Times New Roman" panose="02020603050405020304" pitchFamily="18" charset="0"/>
                          <a:cs typeface="Arial" panose="020B0604020202020204" pitchFamily="34" charset="0"/>
                        </a:rPr>
                        <a:t>Year 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effectLst/>
                          <a:latin typeface="Aptos Display" panose="020B0004020202020204" pitchFamily="34" charset="0"/>
                          <a:ea typeface="Times New Roman" panose="02020603050405020304" pitchFamily="18" charset="0"/>
                          <a:cs typeface="Arial" panose="020B0604020202020204" pitchFamily="34" charset="0"/>
                        </a:rPr>
                        <a:t>Year 3</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effectLst/>
                          <a:latin typeface="Aptos Display" panose="020B0004020202020204" pitchFamily="34" charset="0"/>
                          <a:ea typeface="Times New Roman" panose="02020603050405020304" pitchFamily="18" charset="0"/>
                          <a:cs typeface="Arial" panose="020B0604020202020204" pitchFamily="34" charset="0"/>
                        </a:rPr>
                        <a:t>Year 4</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effectLst/>
                          <a:latin typeface="Aptos Display" panose="020B0004020202020204" pitchFamily="34" charset="0"/>
                          <a:ea typeface="Times New Roman" panose="02020603050405020304" pitchFamily="18" charset="0"/>
                          <a:cs typeface="Arial" panose="020B0604020202020204" pitchFamily="34" charset="0"/>
                        </a:rPr>
                        <a:t>Year 5</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effectLst/>
                          <a:latin typeface="Aptos Display" panose="020B0004020202020204" pitchFamily="34" charset="0"/>
                          <a:ea typeface="Times New Roman" panose="02020603050405020304" pitchFamily="18" charset="0"/>
                          <a:cs typeface="Arial" panose="020B0604020202020204" pitchFamily="34" charset="0"/>
                        </a:rPr>
                        <a:t>CAGR (%)</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extLst>
                  <a:ext uri="{0D108BD9-81ED-4DB2-BD59-A6C34878D82A}">
                    <a16:rowId xmlns:a16="http://schemas.microsoft.com/office/drawing/2014/main" val="83219155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4091378"/>
            <a:ext cx="1133475" cy="554355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7" name="Text 1"/>
          <p:cNvSpPr/>
          <p:nvPr/>
        </p:nvSpPr>
        <p:spPr>
          <a:xfrm>
            <a:off x="892957" y="2144049"/>
            <a:ext cx="6081710" cy="195262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 strong marketing and sales strategy is critical for Ikhwezi Farm in order to attain stable income streams as well as long-term development. Drawing from past achievements as well as solid market relations, the business strategy centers on re-establishing supply arrangements, maximizing production in accordance with market needs, as well as adopting an efficient sales method. The strategy further provides for accommodating shifts in market conditions, such as changing consumer trends as well as competitive forces. The major elements of Ikhwezi Farm’s marketing as well as sales strategy are described here.  </a:t>
            </a:r>
            <a:endParaRPr lang="en-US" sz="1200" dirty="0"/>
          </a:p>
          <a:p>
            <a:pPr marL="0" indent="0" algn="l">
              <a:lnSpc>
                <a:spcPts val="1600"/>
              </a:lnSpc>
              <a:spcBef>
                <a:spcPts val="600"/>
              </a:spcBef>
              <a:spcAft>
                <a:spcPts val="600"/>
              </a:spcAft>
              <a:buNone/>
            </a:pPr>
            <a:r>
              <a:rPr lang="en-US" sz="1200" dirty="0">
                <a:solidFill>
                  <a:srgbClr val="000000"/>
                </a:solidFill>
              </a:rPr>
              <a:t> </a:t>
            </a:r>
            <a:endParaRPr lang="en-US" sz="1200" dirty="0"/>
          </a:p>
        </p:txBody>
      </p:sp>
      <p:sp>
        <p:nvSpPr>
          <p:cNvPr id="8" name="Text 2"/>
          <p:cNvSpPr/>
          <p:nvPr/>
        </p:nvSpPr>
        <p:spPr>
          <a:xfrm>
            <a:off x="2712596" y="5029200"/>
            <a:ext cx="4246693" cy="3851447"/>
          </a:xfrm>
          <a:prstGeom prst="rect">
            <a:avLst/>
          </a:prstGeom>
          <a:noFill/>
          <a:ln/>
        </p:spPr>
        <p:txBody>
          <a:bodyPr wrap="square" lIns="0" tIns="0" rIns="0" bIns="0" rtlCol="0" anchor="ctr"/>
          <a:lstStyle/>
          <a:p>
            <a:pPr>
              <a:lnSpc>
                <a:spcPts val="1600"/>
              </a:lnSpc>
              <a:spcBef>
                <a:spcPts val="600"/>
              </a:spcBef>
              <a:spcAft>
                <a:spcPts val="600"/>
              </a:spcAft>
              <a:buNone/>
            </a:pPr>
            <a:r>
              <a:rPr lang="en-US" sz="1200" b="1" dirty="0">
                <a:latin typeface="Titillium Web" panose="00000500000000000000" pitchFamily="2" charset="0"/>
              </a:rPr>
              <a:t>5.1 Marketing Plan</a:t>
            </a:r>
            <a:endParaRPr lang="en-US" sz="1200" dirty="0">
              <a:latin typeface="Titillium Web" panose="00000500000000000000" pitchFamily="2" charset="0"/>
            </a:endParaRPr>
          </a:p>
          <a:p>
            <a:pPr>
              <a:lnSpc>
                <a:spcPts val="1600"/>
              </a:lnSpc>
              <a:spcBef>
                <a:spcPts val="600"/>
              </a:spcBef>
              <a:spcAft>
                <a:spcPts val="600"/>
              </a:spcAft>
              <a:buNone/>
            </a:pPr>
            <a:r>
              <a:rPr lang="en-US" sz="1200" dirty="0">
                <a:latin typeface="Titillium Web" panose="00000500000000000000" pitchFamily="2" charset="0"/>
              </a:rPr>
              <a:t>Marketing will promote </a:t>
            </a:r>
            <a:r>
              <a:rPr lang="en-US" sz="1200" dirty="0" err="1">
                <a:latin typeface="Titillium Web" panose="00000500000000000000" pitchFamily="2" charset="0"/>
              </a:rPr>
              <a:t>Ikhwezi</a:t>
            </a:r>
            <a:r>
              <a:rPr lang="en-US" sz="1200" dirty="0">
                <a:latin typeface="Titillium Web" panose="00000500000000000000" pitchFamily="2" charset="0"/>
              </a:rPr>
              <a:t> Farm’s brand, showcase product quality, and build customer loyalty by leveraging its established reputation and upgraded capacities.</a:t>
            </a:r>
          </a:p>
          <a:p>
            <a:pPr>
              <a:lnSpc>
                <a:spcPts val="1600"/>
              </a:lnSpc>
              <a:spcBef>
                <a:spcPts val="600"/>
              </a:spcBef>
              <a:spcAft>
                <a:spcPts val="600"/>
              </a:spcAft>
              <a:buNone/>
            </a:pPr>
            <a:r>
              <a:rPr lang="en-US" sz="1200" dirty="0">
                <a:latin typeface="Titillium Web" panose="00000500000000000000" pitchFamily="2" charset="0"/>
              </a:rPr>
              <a:t>Key actions include:</a:t>
            </a: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Direct Engagement:</a:t>
            </a:r>
            <a:r>
              <a:rPr lang="en-US" sz="1200" dirty="0">
                <a:latin typeface="Titillium Web" panose="00000500000000000000" pitchFamily="2" charset="0"/>
              </a:rPr>
              <a:t> Reconnect with Woolworths and Pick ’n Pay to renew supply deals.</a:t>
            </a: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Brand Reinforcement:</a:t>
            </a:r>
            <a:r>
              <a:rPr lang="en-US" sz="1200" dirty="0">
                <a:latin typeface="Titillium Web" panose="00000500000000000000" pitchFamily="2" charset="0"/>
              </a:rPr>
              <a:t> Highlight Global GAP certification, social impact, and product quality.</a:t>
            </a: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Strategic Networking:</a:t>
            </a:r>
            <a:r>
              <a:rPr lang="en-US" sz="1200" dirty="0">
                <a:latin typeface="Titillium Web" panose="00000500000000000000" pitchFamily="2" charset="0"/>
              </a:rPr>
              <a:t> Attend agricultural events and business forums to gain new clients.</a:t>
            </a: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Community Marketing:</a:t>
            </a:r>
            <a:r>
              <a:rPr lang="en-US" sz="1200" dirty="0">
                <a:latin typeface="Titillium Web" panose="00000500000000000000" pitchFamily="2" charset="0"/>
              </a:rPr>
              <a:t> Use social media and local events to attract and retain loyal customers.</a:t>
            </a:r>
          </a:p>
        </p:txBody>
      </p:sp>
      <p:pic>
        <p:nvPicPr>
          <p:cNvPr id="9" name="Image 4" descr="preencoded.png"/>
          <p:cNvPicPr>
            <a:picLocks noChangeAspect="1"/>
          </p:cNvPicPr>
          <p:nvPr/>
        </p:nvPicPr>
        <p:blipFill>
          <a:blip r:embed="rId7"/>
          <a:stretch>
            <a:fillRect/>
          </a:stretch>
        </p:blipFill>
        <p:spPr>
          <a:xfrm>
            <a:off x="800100" y="4295775"/>
            <a:ext cx="1657350" cy="5600700"/>
          </a:xfrm>
          <a:prstGeom prst="rect">
            <a:avLst/>
          </a:prstGeom>
        </p:spPr>
      </p:pic>
      <p:sp>
        <p:nvSpPr>
          <p:cNvPr id="10" name="Text 3"/>
          <p:cNvSpPr/>
          <p:nvPr/>
        </p:nvSpPr>
        <p:spPr>
          <a:xfrm>
            <a:off x="1145496" y="1506426"/>
            <a:ext cx="6400800" cy="352425"/>
          </a:xfrm>
          <a:prstGeom prst="rect">
            <a:avLst/>
          </a:prstGeom>
          <a:noFill/>
          <a:ln/>
        </p:spPr>
        <p:txBody>
          <a:bodyPr wrap="square" lIns="0" tIns="0" rIns="0" bIns="0" rtlCol="0" anchor="ctr"/>
          <a:lstStyle/>
          <a:p>
            <a:pPr marL="0" indent="0" algn="l">
              <a:lnSpc>
                <a:spcPct val="79650"/>
              </a:lnSpc>
              <a:buNone/>
            </a:pPr>
            <a:r>
              <a:rPr lang="en-US" sz="2325" b="1" dirty="0">
                <a:solidFill>
                  <a:srgbClr val="1D1D1D"/>
                </a:solidFill>
                <a:latin typeface="Sora" pitchFamily="34" charset="0"/>
                <a:ea typeface="Sora" pitchFamily="34" charset="-122"/>
                <a:cs typeface="Sora" pitchFamily="34" charset="-120"/>
              </a:rPr>
              <a:t>5.Marketing and Sales Strategy</a:t>
            </a:r>
            <a:endParaRPr lang="en-US" sz="2325" dirty="0"/>
          </a:p>
        </p:txBody>
      </p:sp>
      <p:sp>
        <p:nvSpPr>
          <p:cNvPr id="11" name="Text 4"/>
          <p:cNvSpPr/>
          <p:nvPr/>
        </p:nvSpPr>
        <p:spPr>
          <a:xfrm>
            <a:off x="812852" y="681070"/>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2"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17</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6" name="Text 0"/>
          <p:cNvSpPr/>
          <p:nvPr/>
        </p:nvSpPr>
        <p:spPr>
          <a:xfrm>
            <a:off x="2926718" y="2110988"/>
            <a:ext cx="4305300" cy="981075"/>
          </a:xfrm>
          <a:prstGeom prst="rect">
            <a:avLst/>
          </a:prstGeom>
          <a:noFill/>
          <a:ln/>
        </p:spPr>
        <p:txBody>
          <a:bodyPr wrap="square" lIns="0" tIns="0" rIns="0" bIns="0" rtlCol="0" anchor="ctr"/>
          <a:lstStyle/>
          <a:p>
            <a:pPr marL="0" indent="0" algn="l">
              <a:lnSpc>
                <a:spcPct val="79650"/>
              </a:lnSpc>
              <a:buNone/>
            </a:pPr>
            <a:r>
              <a:rPr lang="en-US" sz="3000" b="1" dirty="0">
                <a:solidFill>
                  <a:srgbClr val="1D1D1D"/>
                </a:solidFill>
                <a:latin typeface="Sora" pitchFamily="34" charset="0"/>
                <a:ea typeface="Sora" pitchFamily="34" charset="-122"/>
                <a:cs typeface="Sora" pitchFamily="34" charset="-120"/>
              </a:rPr>
              <a:t>5.Marketing and Sales Strategy</a:t>
            </a:r>
            <a:endParaRPr lang="en-US" sz="3000" dirty="0"/>
          </a:p>
        </p:txBody>
      </p:sp>
      <p:sp>
        <p:nvSpPr>
          <p:cNvPr id="7" name="Text 1"/>
          <p:cNvSpPr/>
          <p:nvPr/>
        </p:nvSpPr>
        <p:spPr>
          <a:xfrm>
            <a:off x="2930738" y="3599831"/>
            <a:ext cx="4028551" cy="38862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5.2 Branding and Product Positioning</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A consistent and clear brand message will set Ikhwezi Farm apart from other competitors. The brand will have an association with quality, reliability, sustainability, as well as social impact.</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Key positioning statements are:</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"High-quality greenhouse-grown vegetables and herbs that    </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can be trusted."</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"Empowering communities through sustainable agriculture."</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         “Locally produced, globally accredited quality.”</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Packaging, promotional materials, and all communication will demonstrate these values, supporting Ikhwezi Farm’s market standing.</a:t>
            </a:r>
            <a:endParaRPr lang="en-US" sz="1200" dirty="0">
              <a:latin typeface="Titillium Web" panose="00000500000000000000" pitchFamily="2" charset="0"/>
            </a:endParaRPr>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854849" y="1962169"/>
            <a:ext cx="1647825" cy="6772275"/>
          </a:xfrm>
          <a:prstGeom prst="rect">
            <a:avLst/>
          </a:prstGeom>
        </p:spPr>
      </p:pic>
      <p:sp>
        <p:nvSpPr>
          <p:cNvPr id="10" name="Text 3"/>
          <p:cNvSpPr/>
          <p:nvPr/>
        </p:nvSpPr>
        <p:spPr>
          <a:xfrm>
            <a:off x="859626" y="665458"/>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18</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370924" y="2743200"/>
            <a:ext cx="7029450" cy="6953250"/>
          </a:xfrm>
          <a:prstGeom prst="rect">
            <a:avLst/>
          </a:prstGeom>
        </p:spPr>
      </p:pic>
      <p:pic>
        <p:nvPicPr>
          <p:cNvPr id="4" name="Image 2" descr="preencoded.png"/>
          <p:cNvPicPr>
            <a:picLocks noChangeAspect="1"/>
          </p:cNvPicPr>
          <p:nvPr/>
        </p:nvPicPr>
        <p:blipFill>
          <a:blip r:embed="rId5"/>
          <a:stretch>
            <a:fillRect/>
          </a:stretch>
        </p:blipFill>
        <p:spPr>
          <a:xfrm>
            <a:off x="804863" y="7886262"/>
            <a:ext cx="85725" cy="1238250"/>
          </a:xfrm>
          <a:prstGeom prst="rect">
            <a:avLst/>
          </a:prstGeom>
        </p:spPr>
      </p:pic>
      <p:pic>
        <p:nvPicPr>
          <p:cNvPr id="5" name="Image 3" descr="preencoded.png"/>
          <p:cNvPicPr>
            <a:picLocks noChangeAspect="1"/>
          </p:cNvPicPr>
          <p:nvPr/>
        </p:nvPicPr>
        <p:blipFill>
          <a:blip r:embed="rId5"/>
          <a:stretch>
            <a:fillRect/>
          </a:stretch>
        </p:blipFill>
        <p:spPr>
          <a:xfrm>
            <a:off x="4150671" y="7886290"/>
            <a:ext cx="85725" cy="1238250"/>
          </a:xfrm>
          <a:prstGeom prst="rect">
            <a:avLst/>
          </a:prstGeom>
        </p:spPr>
      </p:pic>
      <p:sp>
        <p:nvSpPr>
          <p:cNvPr id="6" name="Text 0"/>
          <p:cNvSpPr/>
          <p:nvPr/>
        </p:nvSpPr>
        <p:spPr>
          <a:xfrm>
            <a:off x="1131408" y="8153952"/>
            <a:ext cx="2628900" cy="971550"/>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22 On Sloane</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Bryanston., Johannesburg,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SA 2000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info@22onsloane.com </a:t>
            </a:r>
            <a:endParaRPr lang="en-US" sz="1200" dirty="0"/>
          </a:p>
        </p:txBody>
      </p:sp>
      <p:sp>
        <p:nvSpPr>
          <p:cNvPr id="7" name="Text 1"/>
          <p:cNvSpPr/>
          <p:nvPr/>
        </p:nvSpPr>
        <p:spPr>
          <a:xfrm>
            <a:off x="798385" y="5168351"/>
            <a:ext cx="5953125" cy="1133475"/>
          </a:xfrm>
          <a:prstGeom prst="rect">
            <a:avLst/>
          </a:prstGeom>
          <a:noFill/>
          <a:ln/>
        </p:spPr>
        <p:txBody>
          <a:bodyPr wrap="square" lIns="0" tIns="0" rIns="0" bIns="0" rtlCol="0" anchor="ctr"/>
          <a:lstStyle/>
          <a:p>
            <a:pPr marL="0" indent="0" algn="l">
              <a:lnSpc>
                <a:spcPct val="73116"/>
              </a:lnSpc>
              <a:buNone/>
            </a:pPr>
            <a:r>
              <a:rPr lang="en-US" sz="4050" b="1" dirty="0">
                <a:solidFill>
                  <a:srgbClr val="FFFFFF"/>
                </a:solidFill>
                <a:latin typeface="Sora" pitchFamily="34" charset="0"/>
                <a:ea typeface="Sora" pitchFamily="34" charset="-122"/>
                <a:cs typeface="Sora" pitchFamily="34" charset="-120"/>
              </a:rPr>
              <a:t>Ikhwezi Farming Business Plan</a:t>
            </a:r>
            <a:endParaRPr lang="en-US" sz="4050" dirty="0"/>
          </a:p>
        </p:txBody>
      </p:sp>
      <p:pic>
        <p:nvPicPr>
          <p:cNvPr id="8" name="Image 4" descr="preencoded.png"/>
          <p:cNvPicPr>
            <a:picLocks noChangeAspect="1"/>
          </p:cNvPicPr>
          <p:nvPr/>
        </p:nvPicPr>
        <p:blipFill>
          <a:blip r:embed="rId6"/>
          <a:stretch>
            <a:fillRect/>
          </a:stretch>
        </p:blipFill>
        <p:spPr>
          <a:xfrm>
            <a:off x="714375" y="696321"/>
            <a:ext cx="6343650" cy="3314700"/>
          </a:xfrm>
          <a:prstGeom prst="rect">
            <a:avLst/>
          </a:prstGeom>
        </p:spPr>
      </p:pic>
      <p:sp>
        <p:nvSpPr>
          <p:cNvPr id="9" name="Text 2"/>
          <p:cNvSpPr/>
          <p:nvPr/>
        </p:nvSpPr>
        <p:spPr>
          <a:xfrm>
            <a:off x="1125874" y="7855839"/>
            <a:ext cx="3162300"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By: </a:t>
            </a:r>
            <a:endParaRPr lang="en-US" sz="1425" dirty="0"/>
          </a:p>
        </p:txBody>
      </p:sp>
      <p:sp>
        <p:nvSpPr>
          <p:cNvPr id="10" name="Text 3"/>
          <p:cNvSpPr/>
          <p:nvPr/>
        </p:nvSpPr>
        <p:spPr>
          <a:xfrm>
            <a:off x="4486208" y="8173364"/>
            <a:ext cx="2524125" cy="971550"/>
          </a:xfrm>
          <a:prstGeom prst="rect">
            <a:avLst/>
          </a:prstGeom>
          <a:noFill/>
          <a:ln/>
        </p:spPr>
        <p:txBody>
          <a:bodyPr wrap="square" lIns="0" tIns="0" rIns="0" bIns="0" rtlCol="0" anchor="ctr"/>
          <a:lstStyle/>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Ikhwezi Greenhouse Farming</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1st Floor, 101 Commissioner St., Johannesburg, SA 2001 </a:t>
            </a:r>
            <a:endParaRPr lang="en-US" sz="1200" dirty="0"/>
          </a:p>
          <a:p>
            <a:pPr marL="0" indent="0" algn="l">
              <a:lnSpc>
                <a:spcPct val="105600"/>
              </a:lnSpc>
              <a:buNone/>
            </a:pPr>
            <a:r>
              <a:rPr lang="en-US" sz="1200" dirty="0">
                <a:solidFill>
                  <a:srgbClr val="FFFFFF"/>
                </a:solidFill>
                <a:latin typeface="Titillium Web" pitchFamily="34" charset="0"/>
                <a:ea typeface="Titillium Web" pitchFamily="34" charset="-122"/>
                <a:cs typeface="Titillium Web" pitchFamily="34" charset="-120"/>
              </a:rPr>
              <a:t>info@ikhwezi.co.za</a:t>
            </a:r>
            <a:endParaRPr lang="en-US" sz="1200" dirty="0"/>
          </a:p>
        </p:txBody>
      </p:sp>
      <p:sp>
        <p:nvSpPr>
          <p:cNvPr id="11" name="Text 4"/>
          <p:cNvSpPr/>
          <p:nvPr/>
        </p:nvSpPr>
        <p:spPr>
          <a:xfrm>
            <a:off x="4486170" y="7852982"/>
            <a:ext cx="2524125" cy="285750"/>
          </a:xfrm>
          <a:prstGeom prst="rect">
            <a:avLst/>
          </a:prstGeom>
          <a:noFill/>
          <a:ln/>
        </p:spPr>
        <p:txBody>
          <a:bodyPr wrap="square" lIns="0" tIns="0" rIns="0" bIns="0" rtlCol="0" anchor="ctr"/>
          <a:lstStyle/>
          <a:p>
            <a:pPr marL="0" indent="0" algn="l">
              <a:lnSpc>
                <a:spcPct val="105600"/>
              </a:lnSpc>
              <a:buNone/>
            </a:pPr>
            <a:r>
              <a:rPr lang="en-US" sz="1425" b="1" dirty="0">
                <a:solidFill>
                  <a:srgbClr val="FFFFFF"/>
                </a:solidFill>
                <a:latin typeface="Titillium Web" pitchFamily="34" charset="0"/>
                <a:ea typeface="Titillium Web" pitchFamily="34" charset="-122"/>
                <a:cs typeface="Titillium Web" pitchFamily="34" charset="-120"/>
              </a:rPr>
              <a:t>Prepared For:</a:t>
            </a:r>
            <a:endParaRPr lang="en-US" sz="14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6" name="Text 0"/>
          <p:cNvSpPr/>
          <p:nvPr/>
        </p:nvSpPr>
        <p:spPr>
          <a:xfrm>
            <a:off x="2930738" y="3599831"/>
            <a:ext cx="4028551" cy="43434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5.3 Sales Channels and Distribution Strategy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Sales channels will be diversified to reduce risk and maximize market coverage. Distribution will be designed for efficiency and responsiveness to client needs. Primary Sales Channels are: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Retail Chains: Supplying directly to mainstream as well as upscale supermarkets.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Restaurants and Hospitality: Forming supply agreements with hotels, restaurants, and catering services.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Informal traders: Supplies large quantities of produce to vendors and small-scale retailers.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Export markets: Collaborating with export agents and foreign buyers for targeting premium foreign markets.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General Public: Selling produce through farm gate sales, farmers' markets, and future options for e-commerce.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Logistics will be managed to ensure timely deliveries, maintaining product freshness and quality.</a:t>
            </a:r>
            <a:endParaRPr lang="en-US" sz="1200" dirty="0"/>
          </a:p>
        </p:txBody>
      </p:sp>
      <p:sp>
        <p:nvSpPr>
          <p:cNvPr id="7" name="Text 1"/>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857250" y="1962150"/>
            <a:ext cx="1647825" cy="6772275"/>
          </a:xfrm>
          <a:prstGeom prst="rect">
            <a:avLst/>
          </a:prstGeom>
        </p:spPr>
      </p:pic>
      <p:sp>
        <p:nvSpPr>
          <p:cNvPr id="10" name="Text 3"/>
          <p:cNvSpPr/>
          <p:nvPr/>
        </p:nvSpPr>
        <p:spPr>
          <a:xfrm>
            <a:off x="2926718" y="2110988"/>
            <a:ext cx="4305300" cy="981075"/>
          </a:xfrm>
          <a:prstGeom prst="rect">
            <a:avLst/>
          </a:prstGeom>
          <a:noFill/>
          <a:ln/>
        </p:spPr>
        <p:txBody>
          <a:bodyPr wrap="square" lIns="0" tIns="0" rIns="0" bIns="0" rtlCol="0" anchor="ctr"/>
          <a:lstStyle/>
          <a:p>
            <a:pPr marL="0" indent="0" algn="l">
              <a:lnSpc>
                <a:spcPct val="79650"/>
              </a:lnSpc>
              <a:buNone/>
            </a:pPr>
            <a:r>
              <a:rPr lang="en-US" sz="3000" b="1" dirty="0">
                <a:solidFill>
                  <a:srgbClr val="1D1D1D"/>
                </a:solidFill>
                <a:latin typeface="Sora" pitchFamily="34" charset="0"/>
                <a:ea typeface="Sora" pitchFamily="34" charset="-122"/>
                <a:cs typeface="Sora" pitchFamily="34" charset="-120"/>
              </a:rPr>
              <a:t>5.Marketing and Sales Strategy</a:t>
            </a:r>
            <a:endParaRPr lang="en-US" sz="300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19</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5518222"/>
            <a:ext cx="6696075" cy="4116706"/>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8" name="Text 2"/>
          <p:cNvSpPr/>
          <p:nvPr/>
        </p:nvSpPr>
        <p:spPr>
          <a:xfrm>
            <a:off x="892957" y="2442477"/>
            <a:ext cx="6146823" cy="2670905"/>
          </a:xfrm>
          <a:prstGeom prst="rect">
            <a:avLst/>
          </a:prstGeom>
          <a:noFill/>
          <a:ln/>
        </p:spPr>
        <p:txBody>
          <a:bodyPr wrap="square" lIns="0" tIns="0" rIns="0" bIns="0" rtlCol="0" anchor="ctr"/>
          <a:lstStyle/>
          <a:p>
            <a:pPr>
              <a:lnSpc>
                <a:spcPts val="1600"/>
              </a:lnSpc>
              <a:spcBef>
                <a:spcPts val="1200"/>
              </a:spcBef>
              <a:spcAft>
                <a:spcPts val="600"/>
              </a:spcAft>
              <a:buNone/>
            </a:pPr>
            <a:r>
              <a:rPr lang="en-US" sz="1200" b="1" dirty="0"/>
              <a:t>5.4  Customer Acquisition and Retention</a:t>
            </a:r>
            <a:endParaRPr lang="en-US" sz="1200" dirty="0"/>
          </a:p>
          <a:p>
            <a:pPr>
              <a:lnSpc>
                <a:spcPts val="1600"/>
              </a:lnSpc>
              <a:spcBef>
                <a:spcPts val="600"/>
              </a:spcBef>
              <a:spcAft>
                <a:spcPts val="600"/>
              </a:spcAft>
              <a:buNone/>
            </a:pPr>
            <a:r>
              <a:rPr lang="en-US" sz="1200" dirty="0"/>
              <a:t>Customer acquisition will focus on quality, pricing, service, and relationships through:</a:t>
            </a:r>
          </a:p>
          <a:p>
            <a:pPr>
              <a:lnSpc>
                <a:spcPts val="1600"/>
              </a:lnSpc>
              <a:spcBef>
                <a:spcPts val="600"/>
              </a:spcBef>
              <a:spcAft>
                <a:spcPts val="600"/>
              </a:spcAft>
              <a:buFont typeface="Arial" panose="020B0604020202020204" pitchFamily="34" charset="0"/>
              <a:buChar char="•"/>
            </a:pPr>
            <a:r>
              <a:rPr lang="en-US" sz="1200" dirty="0"/>
              <a:t>Leveraging existing customer ties.</a:t>
            </a:r>
          </a:p>
          <a:p>
            <a:pPr>
              <a:lnSpc>
                <a:spcPts val="1600"/>
              </a:lnSpc>
              <a:spcBef>
                <a:spcPts val="600"/>
              </a:spcBef>
              <a:spcAft>
                <a:spcPts val="600"/>
              </a:spcAft>
              <a:buFont typeface="Arial" panose="020B0604020202020204" pitchFamily="34" charset="0"/>
              <a:buChar char="•"/>
            </a:pPr>
            <a:r>
              <a:rPr lang="en-US" sz="1200" dirty="0"/>
              <a:t>Targeting new retailers and tourist outlets.</a:t>
            </a:r>
          </a:p>
          <a:p>
            <a:pPr>
              <a:lnSpc>
                <a:spcPts val="1600"/>
              </a:lnSpc>
              <a:spcBef>
                <a:spcPts val="600"/>
              </a:spcBef>
              <a:spcAft>
                <a:spcPts val="600"/>
              </a:spcAft>
              <a:buFont typeface="Arial" panose="020B0604020202020204" pitchFamily="34" charset="0"/>
              <a:buChar char="•"/>
            </a:pPr>
            <a:r>
              <a:rPr lang="en-US" sz="1200" dirty="0"/>
              <a:t>Encouraging word-of-mouth via product quality and community impact.</a:t>
            </a:r>
          </a:p>
          <a:p>
            <a:pPr>
              <a:lnSpc>
                <a:spcPts val="1600"/>
              </a:lnSpc>
              <a:spcBef>
                <a:spcPts val="600"/>
              </a:spcBef>
              <a:spcAft>
                <a:spcPts val="600"/>
              </a:spcAft>
              <a:buNone/>
            </a:pPr>
            <a:r>
              <a:rPr lang="en-US" sz="1200" dirty="0"/>
              <a:t>Customer retention will focus on:</a:t>
            </a:r>
          </a:p>
          <a:p>
            <a:pPr>
              <a:lnSpc>
                <a:spcPts val="1600"/>
              </a:lnSpc>
              <a:spcBef>
                <a:spcPts val="600"/>
              </a:spcBef>
              <a:spcAft>
                <a:spcPts val="600"/>
              </a:spcAft>
              <a:buFont typeface="Arial" panose="020B0604020202020204" pitchFamily="34" charset="0"/>
              <a:buChar char="•"/>
            </a:pPr>
            <a:r>
              <a:rPr lang="en-US" sz="1200" dirty="0"/>
              <a:t>Personalized service and regular communication.</a:t>
            </a:r>
          </a:p>
          <a:p>
            <a:pPr>
              <a:lnSpc>
                <a:spcPts val="1600"/>
              </a:lnSpc>
              <a:spcBef>
                <a:spcPts val="600"/>
              </a:spcBef>
              <a:spcAft>
                <a:spcPts val="600"/>
              </a:spcAft>
              <a:buFont typeface="Arial" panose="020B0604020202020204" pitchFamily="34" charset="0"/>
              <a:buChar char="•"/>
            </a:pPr>
            <a:r>
              <a:rPr lang="en-US" sz="1200" dirty="0"/>
              <a:t>Consistent product quality and reliable delivery.</a:t>
            </a:r>
          </a:p>
          <a:p>
            <a:pPr>
              <a:lnSpc>
                <a:spcPts val="1600"/>
              </a:lnSpc>
              <a:spcBef>
                <a:spcPts val="600"/>
              </a:spcBef>
              <a:spcAft>
                <a:spcPts val="600"/>
              </a:spcAft>
              <a:buFont typeface="Arial" panose="020B0604020202020204" pitchFamily="34" charset="0"/>
              <a:buChar char="•"/>
            </a:pPr>
            <a:r>
              <a:rPr lang="en-US" sz="1200" dirty="0"/>
              <a:t>Incentives for repeat and long-term customers.</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t>
            </a:r>
            <a:endParaRPr lang="en-US" sz="1200" dirty="0"/>
          </a:p>
        </p:txBody>
      </p:sp>
      <p:sp>
        <p:nvSpPr>
          <p:cNvPr id="9" name="Text 3"/>
          <p:cNvSpPr/>
          <p:nvPr/>
        </p:nvSpPr>
        <p:spPr>
          <a:xfrm>
            <a:off x="2712720" y="6607564"/>
            <a:ext cx="4327059" cy="2124887"/>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125" b="1" dirty="0">
                <a:solidFill>
                  <a:srgbClr val="FFFFFF"/>
                </a:solidFill>
                <a:latin typeface="Titillium Web" pitchFamily="34" charset="0"/>
                <a:ea typeface="Titillium Web" pitchFamily="34" charset="-122"/>
                <a:cs typeface="Titillium Web" pitchFamily="34" charset="-120"/>
              </a:rPr>
              <a:t>5.5 Strategic Partnerships for Market Access</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Partnerships will play a key role in scaling market access as well as competitive advantage. Ikhwezi Farm will continue collaborating with:</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         Product placement and promotional support retail buyers.</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         Agricultural advisors and market consultants for market knowledge and strategy refinement.</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         Certification agencies for ensuring Global GAP compliance and pursuit of other certifications necessary for demand from other markets.</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         Export agents and logistics providers for the handling of international distribution.</a:t>
            </a:r>
            <a:endParaRPr lang="en-US" sz="1125" dirty="0"/>
          </a:p>
          <a:p>
            <a:pPr marL="0" indent="0" algn="l">
              <a:lnSpc>
                <a:spcPts val="1600"/>
              </a:lnSpc>
              <a:spcBef>
                <a:spcPts val="600"/>
              </a:spcBef>
              <a:spcAft>
                <a:spcPts val="600"/>
              </a:spcAft>
              <a:buNone/>
            </a:pPr>
            <a:r>
              <a:rPr lang="en-US" sz="1125" dirty="0">
                <a:solidFill>
                  <a:srgbClr val="FFFFFF"/>
                </a:solidFill>
                <a:latin typeface="Titillium Web" pitchFamily="34" charset="0"/>
                <a:ea typeface="Titillium Web" pitchFamily="34" charset="-122"/>
                <a:cs typeface="Titillium Web" pitchFamily="34" charset="-120"/>
              </a:rPr>
              <a:t>The partnerships will assist Ikhwezi Farm in overcoming market challenges, capturing growth opportunities, and establishing its credentials for reliability and innovation.</a:t>
            </a:r>
            <a:endParaRPr lang="en-US" sz="1125" dirty="0"/>
          </a:p>
        </p:txBody>
      </p:sp>
      <p:pic>
        <p:nvPicPr>
          <p:cNvPr id="10" name="Image 4" descr="preencoded.png"/>
          <p:cNvPicPr>
            <a:picLocks noChangeAspect="1"/>
          </p:cNvPicPr>
          <p:nvPr/>
        </p:nvPicPr>
        <p:blipFill>
          <a:blip r:embed="rId7"/>
          <a:stretch>
            <a:fillRect/>
          </a:stretch>
        </p:blipFill>
        <p:spPr>
          <a:xfrm>
            <a:off x="803092" y="5303882"/>
            <a:ext cx="1647825" cy="4592012"/>
          </a:xfrm>
          <a:prstGeom prst="rect">
            <a:avLst/>
          </a:prstGeom>
        </p:spPr>
      </p:pic>
      <p:sp>
        <p:nvSpPr>
          <p:cNvPr id="11" name="Text 4"/>
          <p:cNvSpPr/>
          <p:nvPr/>
        </p:nvSpPr>
        <p:spPr>
          <a:xfrm>
            <a:off x="1145496" y="1506426"/>
            <a:ext cx="6400800" cy="352425"/>
          </a:xfrm>
          <a:prstGeom prst="rect">
            <a:avLst/>
          </a:prstGeom>
          <a:noFill/>
          <a:ln/>
        </p:spPr>
        <p:txBody>
          <a:bodyPr wrap="square" lIns="0" tIns="0" rIns="0" bIns="0" rtlCol="0" anchor="ctr"/>
          <a:lstStyle/>
          <a:p>
            <a:pPr marL="0" indent="0" algn="l">
              <a:lnSpc>
                <a:spcPct val="79650"/>
              </a:lnSpc>
              <a:buNone/>
            </a:pPr>
            <a:r>
              <a:rPr lang="en-US" sz="2400" b="1" dirty="0">
                <a:solidFill>
                  <a:srgbClr val="1D1D1D"/>
                </a:solidFill>
                <a:latin typeface="Sora" pitchFamily="34" charset="0"/>
                <a:ea typeface="Sora" pitchFamily="34" charset="-122"/>
                <a:cs typeface="Sora" pitchFamily="34" charset="-120"/>
              </a:rPr>
              <a:t>5.Marketing and Sales Strategy</a:t>
            </a:r>
            <a:endParaRPr lang="en-US" sz="2400" dirty="0"/>
          </a:p>
        </p:txBody>
      </p:sp>
      <p:sp>
        <p:nvSpPr>
          <p:cNvPr id="12"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20</a:t>
            </a:r>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7"/>
          <a:stretch>
            <a:fillRect/>
          </a:stretch>
        </p:blipFill>
        <p:spPr>
          <a:xfrm>
            <a:off x="5210108" y="1673028"/>
            <a:ext cx="1876425" cy="2505075"/>
          </a:xfrm>
          <a:prstGeom prst="rect">
            <a:avLst/>
          </a:prstGeom>
        </p:spPr>
      </p:pic>
      <p:sp>
        <p:nvSpPr>
          <p:cNvPr id="7" name="Text 0"/>
          <p:cNvSpPr/>
          <p:nvPr/>
        </p:nvSpPr>
        <p:spPr>
          <a:xfrm>
            <a:off x="892956" y="2688907"/>
            <a:ext cx="4176305" cy="334108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5.6 Sales Forecast</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sales forecast is derived from historical performance, established market demand, and projected production capacity expansions. The projection is based on an annual production as well as sales rate of 10%, with production costs increasing 20% per year excluding labor.</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To offset declining margins driven by increasing cost of production, the farm will: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Boost operational efficiency through enhanced methods of production.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Implement in-house propagation of the year-2 seeds to save input expenses.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Create value-added items on order to fetch increased prices and capture extra market value.</a:t>
            </a:r>
            <a:endParaRPr lang="en-US" sz="1200" dirty="0"/>
          </a:p>
        </p:txBody>
      </p:sp>
      <p:sp>
        <p:nvSpPr>
          <p:cNvPr id="8" name="Text 1"/>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9"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1" name="Text 3"/>
          <p:cNvSpPr/>
          <p:nvPr/>
        </p:nvSpPr>
        <p:spPr>
          <a:xfrm>
            <a:off x="1058123" y="1584274"/>
            <a:ext cx="4305300" cy="8953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5.Marketing and Sales Strategy</a:t>
            </a:r>
            <a:endParaRPr lang="en-US" sz="2800" dirty="0"/>
          </a:p>
        </p:txBody>
      </p:sp>
      <p:sp>
        <p:nvSpPr>
          <p:cNvPr id="12"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21</a:t>
            </a:r>
            <a:endParaRPr lang="en-US" sz="1200" dirty="0"/>
          </a:p>
        </p:txBody>
      </p:sp>
      <p:graphicFrame>
        <p:nvGraphicFramePr>
          <p:cNvPr id="13" name="Table 12">
            <a:extLst>
              <a:ext uri="{FF2B5EF4-FFF2-40B4-BE49-F238E27FC236}">
                <a16:creationId xmlns:a16="http://schemas.microsoft.com/office/drawing/2014/main" id="{79637E33-408C-3799-BB57-91D3994E4CD2}"/>
              </a:ext>
            </a:extLst>
          </p:cNvPr>
          <p:cNvGraphicFramePr>
            <a:graphicFrameLocks noGrp="1"/>
          </p:cNvGraphicFramePr>
          <p:nvPr>
            <p:extLst>
              <p:ext uri="{D42A27DB-BD31-4B8C-83A1-F6EECF244321}">
                <p14:modId xmlns:p14="http://schemas.microsoft.com/office/powerpoint/2010/main" val="3381899480"/>
              </p:ext>
            </p:extLst>
          </p:nvPr>
        </p:nvGraphicFramePr>
        <p:xfrm>
          <a:off x="850093" y="6382706"/>
          <a:ext cx="6458586" cy="3305173"/>
        </p:xfrm>
        <a:graphic>
          <a:graphicData uri="http://schemas.openxmlformats.org/drawingml/2006/table">
            <a:tbl>
              <a:tblPr firstRow="1" bandRow="1">
                <a:tableStyleId>{E8B1032C-EA38-4F05-BA0D-38AFFFC7BED3}</a:tableStyleId>
              </a:tblPr>
              <a:tblGrid>
                <a:gridCol w="2152862">
                  <a:extLst>
                    <a:ext uri="{9D8B030D-6E8A-4147-A177-3AD203B41FA5}">
                      <a16:colId xmlns:a16="http://schemas.microsoft.com/office/drawing/2014/main" val="4080369276"/>
                    </a:ext>
                  </a:extLst>
                </a:gridCol>
                <a:gridCol w="2152862">
                  <a:extLst>
                    <a:ext uri="{9D8B030D-6E8A-4147-A177-3AD203B41FA5}">
                      <a16:colId xmlns:a16="http://schemas.microsoft.com/office/drawing/2014/main" val="2498542782"/>
                    </a:ext>
                  </a:extLst>
                </a:gridCol>
                <a:gridCol w="2152862">
                  <a:extLst>
                    <a:ext uri="{9D8B030D-6E8A-4147-A177-3AD203B41FA5}">
                      <a16:colId xmlns:a16="http://schemas.microsoft.com/office/drawing/2014/main" val="1973899249"/>
                    </a:ext>
                  </a:extLst>
                </a:gridCol>
              </a:tblGrid>
              <a:tr h="337785">
                <a:tc>
                  <a:txBody>
                    <a:bodyPr/>
                    <a:lstStyle/>
                    <a:p>
                      <a:pPr algn="ctr">
                        <a:lnSpc>
                          <a:spcPct val="115000"/>
                        </a:lnSpc>
                        <a:spcBef>
                          <a:spcPts val="600"/>
                        </a:spcBef>
                        <a:spcAft>
                          <a:spcPts val="600"/>
                        </a:spcAft>
                        <a:buNone/>
                      </a:pPr>
                      <a:r>
                        <a:rPr lang="en-ZA" sz="1200" b="1" kern="0">
                          <a:solidFill>
                            <a:schemeClr val="bg1"/>
                          </a:solidFill>
                          <a:effectLst/>
                        </a:rPr>
                        <a:t>Year</a:t>
                      </a:r>
                      <a:endParaRPr lang="en-ZA" sz="11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a:solidFill>
                            <a:schemeClr val="bg1"/>
                          </a:solidFill>
                          <a:effectLst/>
                        </a:rPr>
                        <a:t>Projected Sales Growth</a:t>
                      </a:r>
                      <a:endParaRPr lang="en-ZA" sz="11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solidFill>
                            <a:schemeClr val="bg1"/>
                          </a:solidFill>
                          <a:effectLst/>
                        </a:rPr>
                        <a:t>Notes</a:t>
                      </a:r>
                      <a:endParaRPr lang="en-ZA"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extLst>
                  <a:ext uri="{0D108BD9-81ED-4DB2-BD59-A6C34878D82A}">
                    <a16:rowId xmlns:a16="http://schemas.microsoft.com/office/drawing/2014/main" val="3708722052"/>
                  </a:ext>
                </a:extLst>
              </a:tr>
              <a:tr h="636632">
                <a:tc>
                  <a:txBody>
                    <a:bodyPr/>
                    <a:lstStyle/>
                    <a:p>
                      <a:pPr>
                        <a:lnSpc>
                          <a:spcPct val="115000"/>
                        </a:lnSpc>
                        <a:spcBef>
                          <a:spcPts val="600"/>
                        </a:spcBef>
                        <a:spcAft>
                          <a:spcPts val="600"/>
                        </a:spcAft>
                        <a:buNone/>
                      </a:pPr>
                      <a:r>
                        <a:rPr lang="en-ZA" sz="1200" kern="0">
                          <a:effectLst/>
                        </a:rPr>
                        <a:t>Year 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Baseline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Initial production ramp-up and re-engagement with previous clients.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0351245"/>
                  </a:ext>
                </a:extLst>
              </a:tr>
              <a:tr h="636632">
                <a:tc>
                  <a:txBody>
                    <a:bodyPr/>
                    <a:lstStyle/>
                    <a:p>
                      <a:pPr>
                        <a:lnSpc>
                          <a:spcPct val="115000"/>
                        </a:lnSpc>
                        <a:spcBef>
                          <a:spcPts val="600"/>
                        </a:spcBef>
                        <a:spcAft>
                          <a:spcPts val="600"/>
                        </a:spcAft>
                        <a:buNone/>
                      </a:pPr>
                      <a:r>
                        <a:rPr lang="en-ZA" sz="1200" kern="0">
                          <a:effectLst/>
                        </a:rPr>
                        <a:t>Year 2</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Efficiency improvements, including in-house seedling production.</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47485"/>
                  </a:ext>
                </a:extLst>
              </a:tr>
              <a:tr h="636632">
                <a:tc>
                  <a:txBody>
                    <a:bodyPr/>
                    <a:lstStyle/>
                    <a:p>
                      <a:pPr>
                        <a:lnSpc>
                          <a:spcPct val="115000"/>
                        </a:lnSpc>
                        <a:spcBef>
                          <a:spcPts val="600"/>
                        </a:spcBef>
                        <a:spcAft>
                          <a:spcPts val="600"/>
                        </a:spcAft>
                        <a:buNone/>
                      </a:pPr>
                      <a:r>
                        <a:rPr lang="en-ZA" sz="1200" kern="0">
                          <a:effectLst/>
                        </a:rPr>
                        <a:t>Year 3</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Market expansion and introduction of value-added products.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1946895"/>
                  </a:ext>
                </a:extLst>
              </a:tr>
              <a:tr h="420860">
                <a:tc>
                  <a:txBody>
                    <a:bodyPr/>
                    <a:lstStyle/>
                    <a:p>
                      <a:pPr>
                        <a:lnSpc>
                          <a:spcPct val="115000"/>
                        </a:lnSpc>
                        <a:spcBef>
                          <a:spcPts val="600"/>
                        </a:spcBef>
                        <a:spcAft>
                          <a:spcPts val="600"/>
                        </a:spcAft>
                        <a:buNone/>
                      </a:pPr>
                      <a:r>
                        <a:rPr lang="en-ZA" sz="1200" kern="0">
                          <a:effectLst/>
                        </a:rPr>
                        <a:t>Year 4</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Scaling of net-house production and potential export growth.</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7276566"/>
                  </a:ext>
                </a:extLst>
              </a:tr>
              <a:tr h="636632">
                <a:tc>
                  <a:txBody>
                    <a:bodyPr/>
                    <a:lstStyle/>
                    <a:p>
                      <a:pPr>
                        <a:lnSpc>
                          <a:spcPct val="115000"/>
                        </a:lnSpc>
                        <a:spcBef>
                          <a:spcPts val="600"/>
                        </a:spcBef>
                        <a:spcAft>
                          <a:spcPts val="600"/>
                        </a:spcAft>
                        <a:buNone/>
                      </a:pPr>
                      <a:r>
                        <a:rPr lang="en-ZA" sz="1200" kern="0">
                          <a:effectLst/>
                        </a:rPr>
                        <a:t>Year 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rPr>
                        <a:t>Full production capacity utilization and expanded customer base.</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613902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38" y="3599831"/>
            <a:ext cx="4043929" cy="548640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operational plan outlines how Ikhwezi Farm will produce, manage, and deliver its premium vegetables and herbs efficiently and sustainably. A strong operational strategy is essential for ensuring consistent quality, controlling costs, and meeting market demand. This section covers Ikhwezi Farm’s production processes, current and planned infrastructure, supply chain and logistics, quality control measures, and sustainability practices. The farm’s operational model is built upon experience, proven methods, and an ambitious yet realistic approach to scaling.</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6.1 Production Model and Greenhouse Technology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 employs a controlled-environment agricultural model using greenhouse and tunnel infrastructure. This method enables year-round production, reduces vulnerability to adverse weather, and supports the cultivation of high-value crops with strict quality control.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farm will produce the following crops: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Baby Marrow</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Tomatoes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Lettuce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Spring Onion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Herbs: Basil, Wild Rocket, Coriander, Fennel</a:t>
            </a:r>
            <a:endParaRPr lang="en-US" sz="1200" dirty="0"/>
          </a:p>
        </p:txBody>
      </p:sp>
      <p:pic>
        <p:nvPicPr>
          <p:cNvPr id="6"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7" name="Text 1"/>
          <p:cNvSpPr/>
          <p:nvPr/>
        </p:nvSpPr>
        <p:spPr>
          <a:xfrm>
            <a:off x="2926718" y="2110988"/>
            <a:ext cx="430530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Sora" pitchFamily="34" charset="0"/>
                <a:ea typeface="Sora" pitchFamily="34" charset="-122"/>
                <a:cs typeface="Sora" pitchFamily="34" charset="-120"/>
              </a:rPr>
              <a:t>6. Operational Plan</a:t>
            </a:r>
            <a:endParaRPr lang="en-US" sz="3375"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854849" y="1962169"/>
            <a:ext cx="1647825" cy="6772275"/>
          </a:xfrm>
          <a:prstGeom prst="rect">
            <a:avLst/>
          </a:prstGeom>
        </p:spPr>
      </p:pic>
      <p:sp>
        <p:nvSpPr>
          <p:cNvPr id="10" name="Text 3"/>
          <p:cNvSpPr/>
          <p:nvPr/>
        </p:nvSpPr>
        <p:spPr>
          <a:xfrm>
            <a:off x="859566" y="665498"/>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22</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26718" y="2110988"/>
            <a:ext cx="430530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Sora" pitchFamily="34" charset="0"/>
                <a:ea typeface="Sora" pitchFamily="34" charset="-122"/>
                <a:cs typeface="Sora" pitchFamily="34" charset="-120"/>
              </a:rPr>
              <a:t>6. Operational Plan</a:t>
            </a:r>
            <a:endParaRPr lang="en-US" sz="3375" dirty="0"/>
          </a:p>
        </p:txBody>
      </p:sp>
      <p:sp>
        <p:nvSpPr>
          <p:cNvPr id="6" name="Text 1"/>
          <p:cNvSpPr/>
          <p:nvPr/>
        </p:nvSpPr>
        <p:spPr>
          <a:xfrm>
            <a:off x="2926718" y="4814143"/>
            <a:ext cx="4047949" cy="332422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Production will follow a carefully managed cropping schedule designed to optimize yields and meet market demand throughout the year. Modern drip irrigation systems will be used to maximize water efficiency and promote healthy plant growth. A production consultant will assist in implementing the crop program and improving cultivation practices over time. In addition, the farm plans to establish an in-house seedling propagation program from Year 2 to reduce reliance on external suppliers, lower input costs, and ensure seedling quality.</a:t>
            </a:r>
            <a:endParaRPr lang="en-US" sz="1200" dirty="0"/>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6.2 Current and Planned Infrastructure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Efficient production requires robust and well-maintained infrastructure. Ikhwezi Farm’s infrastructure is a combination of existing assets and planned upgrades.</a:t>
            </a:r>
            <a:endParaRPr lang="en-US" sz="1200" dirty="0">
              <a:solidFill>
                <a:srgbClr val="1D1D1D"/>
              </a:solidFill>
              <a:latin typeface="Titillium Web" pitchFamily="34" charset="0"/>
            </a:endParaRP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Current infrastructure: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Tunnels: 8 units measuring 30m x 10m each (total 2,400m²) — requiring plastic sheeting and insect netting repairs.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Multi-span Greenhouse: 144m x 40m (5,760m²) — requiring structural repairs, plastic, and insect nets.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Packhouse: Global GAP compliant, requires minor repairs.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Boreholes: 3 units, supplying irrigation and drinking water. Equipment upgrades and a new reservoir are planned.</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Land: 8.5 hectares, offering ample room for current production and future expansion.</a:t>
            </a:r>
            <a:endParaRPr lang="en-US" sz="1200" dirty="0"/>
          </a:p>
          <a:p>
            <a:pPr marL="0" indent="0" algn="l">
              <a:lnSpc>
                <a:spcPct val="99141"/>
              </a:lnSpc>
              <a:buNone/>
            </a:pPr>
            <a:r>
              <a:rPr lang="en-US" sz="1200" dirty="0">
                <a:solidFill>
                  <a:srgbClr val="1D1D1D"/>
                </a:solidFill>
                <a:latin typeface="Titillium Web" pitchFamily="34" charset="0"/>
                <a:ea typeface="Titillium Web" pitchFamily="34" charset="-122"/>
                <a:cs typeface="Titillium Web" pitchFamily="34" charset="-120"/>
              </a:rPr>
              <a:t> </a:t>
            </a:r>
            <a:endParaRPr lang="en-US" sz="1200" dirty="0"/>
          </a:p>
          <a:p>
            <a:pPr marL="0" indent="0" algn="l">
              <a:lnSpc>
                <a:spcPct val="99141"/>
              </a:lnSpc>
              <a:buNone/>
            </a:pPr>
            <a:endParaRPr lang="en-US" sz="1200" dirty="0"/>
          </a:p>
        </p:txBody>
      </p:sp>
      <p:sp>
        <p:nvSpPr>
          <p:cNvPr id="7"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8" name="Image 3" descr="preencoded.png"/>
          <p:cNvPicPr>
            <a:picLocks noChangeAspect="1"/>
          </p:cNvPicPr>
          <p:nvPr/>
        </p:nvPicPr>
        <p:blipFill>
          <a:blip r:embed="rId6"/>
          <a:stretch>
            <a:fillRect/>
          </a:stretch>
        </p:blipFill>
        <p:spPr>
          <a:xfrm>
            <a:off x="854849" y="1962169"/>
            <a:ext cx="1647825" cy="6772275"/>
          </a:xfrm>
          <a:prstGeom prst="rect">
            <a:avLst/>
          </a:prstGeom>
        </p:spPr>
      </p:pic>
      <p:sp>
        <p:nvSpPr>
          <p:cNvPr id="9" name="Text 3"/>
          <p:cNvSpPr/>
          <p:nvPr/>
        </p:nvSpPr>
        <p:spPr>
          <a:xfrm>
            <a:off x="2930690" y="7067245"/>
            <a:ext cx="4419600" cy="2638425"/>
          </a:xfrm>
          <a:prstGeom prst="rect">
            <a:avLst/>
          </a:prstGeom>
          <a:noFill/>
          <a:ln/>
        </p:spPr>
        <p:txBody>
          <a:bodyPr wrap="square" lIns="0" tIns="0" rIns="0" bIns="0" rtlCol="0" anchor="ctr"/>
          <a:lstStyle/>
          <a:p>
            <a:pPr marL="0" indent="0" algn="l">
              <a:lnSpc>
                <a:spcPct val="99141"/>
              </a:lnSpc>
              <a:buNone/>
            </a:pPr>
            <a:endParaRPr lang="en-US" sz="1200" dirty="0"/>
          </a:p>
        </p:txBody>
      </p:sp>
      <p:sp>
        <p:nvSpPr>
          <p:cNvPr id="10" name="Text 4"/>
          <p:cNvSpPr/>
          <p:nvPr/>
        </p:nvSpPr>
        <p:spPr>
          <a:xfrm>
            <a:off x="859566" y="681070"/>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23</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26718" y="2110988"/>
            <a:ext cx="430530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Sora" pitchFamily="34" charset="0"/>
                <a:ea typeface="Sora" pitchFamily="34" charset="-122"/>
                <a:cs typeface="Sora" pitchFamily="34" charset="-120"/>
              </a:rPr>
              <a:t>6. Operational Plan</a:t>
            </a:r>
            <a:endParaRPr lang="en-US" sz="3375" dirty="0"/>
          </a:p>
        </p:txBody>
      </p:sp>
      <p:sp>
        <p:nvSpPr>
          <p:cNvPr id="6" name="Text 1"/>
          <p:cNvSpPr/>
          <p:nvPr/>
        </p:nvSpPr>
        <p:spPr>
          <a:xfrm>
            <a:off x="2930690" y="3366259"/>
            <a:ext cx="4043977" cy="45720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Planned infrastructure development: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Establishment of a 1-hectare net-house to expand production capacity.</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Installation of new drip irrigation systems for all production areas.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Packhouse equipment upgrades, including a panneting machine, 5kg table scales, drying buckets, crates, and Meto-gun machines.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These infrastructure investments are included in the funding request and will enable the farm to meet production targets efficiently.</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6.3 Supply Chain Management</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 reliable and efficient supply chain is critical for maintaining product quality and meeting delivery commitments. Ikhwezi Farm’s supply chain strategy emphasizes close coordination between production, post-harvest handling, and distribution.</a:t>
            </a:r>
            <a:endParaRPr lang="en-US" sz="1200" dirty="0"/>
          </a:p>
        </p:txBody>
      </p:sp>
      <p:sp>
        <p:nvSpPr>
          <p:cNvPr id="7"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8" name="Image 3" descr="preencoded.png"/>
          <p:cNvPicPr>
            <a:picLocks noChangeAspect="1"/>
          </p:cNvPicPr>
          <p:nvPr/>
        </p:nvPicPr>
        <p:blipFill>
          <a:blip r:embed="rId6"/>
          <a:stretch>
            <a:fillRect/>
          </a:stretch>
        </p:blipFill>
        <p:spPr>
          <a:xfrm>
            <a:off x="854849" y="1962169"/>
            <a:ext cx="1647825" cy="6772275"/>
          </a:xfrm>
          <a:prstGeom prst="rect">
            <a:avLst/>
          </a:prstGeom>
        </p:spPr>
      </p:pic>
      <p:sp>
        <p:nvSpPr>
          <p:cNvPr id="9" name="Text 3"/>
          <p:cNvSpPr/>
          <p:nvPr/>
        </p:nvSpPr>
        <p:spPr>
          <a:xfrm>
            <a:off x="859566" y="681070"/>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24</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5558228"/>
            <a:ext cx="6800850" cy="407670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8" name="Text 2"/>
          <p:cNvSpPr/>
          <p:nvPr/>
        </p:nvSpPr>
        <p:spPr>
          <a:xfrm>
            <a:off x="812466" y="2144049"/>
            <a:ext cx="6372225" cy="256222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600" dirty="0">
                <a:solidFill>
                  <a:srgbClr val="000000"/>
                </a:solidFill>
              </a:rPr>
              <a:t> </a:t>
            </a:r>
            <a:endParaRPr lang="en-US" sz="6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supply chain components include:</a:t>
            </a:r>
            <a:endParaRPr lang="en-US" sz="6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Input sourcing: Seedlings (transitioning to in-house production), fertilizers, and packaging materials.</a:t>
            </a:r>
            <a:endParaRPr lang="en-US" sz="6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Harvesting and post-harvest handling: Onsite cleaning, grading, and packing in the farm’s Global GAP compliant packhouse.</a:t>
            </a:r>
            <a:endParaRPr lang="en-US" sz="6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Logistics: Direct deliveries to retail clients, restaurants, and informal traders. Export logistics will be managed through partnerships with experienced logistics providers.</a:t>
            </a:r>
            <a:endParaRPr lang="en-US" sz="6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Inventory management: Careful scheduling to minimize waste and ensure product freshness.</a:t>
            </a:r>
            <a:endParaRPr lang="en-US" sz="6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supply chain will be overseen by the farm’s management team, with input from consultants to optimize efficiency and quality.</a:t>
            </a:r>
            <a:endParaRPr lang="en-US" sz="600" dirty="0"/>
          </a:p>
        </p:txBody>
      </p:sp>
      <p:sp>
        <p:nvSpPr>
          <p:cNvPr id="9" name="Text 3"/>
          <p:cNvSpPr/>
          <p:nvPr/>
        </p:nvSpPr>
        <p:spPr>
          <a:xfrm>
            <a:off x="2675036" y="5928798"/>
            <a:ext cx="4380332" cy="3343275"/>
          </a:xfrm>
          <a:prstGeom prst="rect">
            <a:avLst/>
          </a:prstGeom>
          <a:noFill/>
          <a:ln/>
        </p:spPr>
        <p:txBody>
          <a:bodyPr wrap="square" lIns="0" tIns="0" rIns="0" bIns="0" rtlCol="0" anchor="ctr"/>
          <a:lstStyle/>
          <a:p>
            <a:pPr>
              <a:lnSpc>
                <a:spcPts val="1600"/>
              </a:lnSpc>
              <a:spcBef>
                <a:spcPts val="1200"/>
              </a:spcBef>
              <a:spcAft>
                <a:spcPts val="600"/>
              </a:spcAft>
              <a:buNone/>
            </a:pPr>
            <a:r>
              <a:rPr lang="en-US" sz="1200" b="1" dirty="0">
                <a:solidFill>
                  <a:schemeClr val="bg1"/>
                </a:solidFill>
              </a:rPr>
              <a:t>6.4 Sustainability and Environmental Stewardship</a:t>
            </a:r>
            <a:endParaRPr lang="en-US" sz="1200" dirty="0">
              <a:solidFill>
                <a:schemeClr val="bg1"/>
              </a:solidFill>
            </a:endParaRPr>
          </a:p>
          <a:p>
            <a:pPr>
              <a:lnSpc>
                <a:spcPts val="1600"/>
              </a:lnSpc>
              <a:spcBef>
                <a:spcPts val="600"/>
              </a:spcBef>
              <a:spcAft>
                <a:spcPts val="600"/>
              </a:spcAft>
              <a:buNone/>
            </a:pPr>
            <a:r>
              <a:rPr lang="en-US" sz="1200" dirty="0" err="1">
                <a:solidFill>
                  <a:schemeClr val="bg1"/>
                </a:solidFill>
              </a:rPr>
              <a:t>Ikhwezi</a:t>
            </a:r>
            <a:r>
              <a:rPr lang="en-US" sz="1200" dirty="0">
                <a:solidFill>
                  <a:schemeClr val="bg1"/>
                </a:solidFill>
              </a:rPr>
              <a:t> Farm prioritizes sustainability to reduce its environmental impact and support social growth.</a:t>
            </a:r>
          </a:p>
          <a:p>
            <a:pPr>
              <a:lnSpc>
                <a:spcPts val="1600"/>
              </a:lnSpc>
              <a:spcBef>
                <a:spcPts val="600"/>
              </a:spcBef>
              <a:spcAft>
                <a:spcPts val="600"/>
              </a:spcAft>
              <a:buNone/>
            </a:pPr>
            <a:r>
              <a:rPr lang="en-US" sz="1200" dirty="0">
                <a:solidFill>
                  <a:schemeClr val="bg1"/>
                </a:solidFill>
              </a:rPr>
              <a:t>Key practices include:</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Water Conservation:</a:t>
            </a:r>
            <a:r>
              <a:rPr lang="en-US" sz="1200" dirty="0">
                <a:solidFill>
                  <a:schemeClr val="bg1"/>
                </a:solidFill>
              </a:rPr>
              <a:t> Drip irrigation to lower water usage.</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Pest Management:</a:t>
            </a:r>
            <a:r>
              <a:rPr lang="en-US" sz="1200" dirty="0">
                <a:solidFill>
                  <a:schemeClr val="bg1"/>
                </a:solidFill>
              </a:rPr>
              <a:t> Eco-friendly pest control to reduce chemicals.</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Energy Efficiency:</a:t>
            </a:r>
            <a:r>
              <a:rPr lang="en-US" sz="1200" dirty="0">
                <a:solidFill>
                  <a:schemeClr val="bg1"/>
                </a:solidFill>
              </a:rPr>
              <a:t> Prioritize energy-saving upgrades.</a:t>
            </a:r>
          </a:p>
          <a:p>
            <a:pPr>
              <a:lnSpc>
                <a:spcPts val="1600"/>
              </a:lnSpc>
              <a:spcBef>
                <a:spcPts val="600"/>
              </a:spcBef>
              <a:spcAft>
                <a:spcPts val="600"/>
              </a:spcAft>
              <a:buFont typeface="Arial" panose="020B0604020202020204" pitchFamily="34" charset="0"/>
              <a:buChar char="•"/>
            </a:pPr>
            <a:r>
              <a:rPr lang="en-US" sz="1200" b="1" dirty="0">
                <a:solidFill>
                  <a:schemeClr val="bg1"/>
                </a:solidFill>
              </a:rPr>
              <a:t>Social Impact:</a:t>
            </a:r>
            <a:r>
              <a:rPr lang="en-US" sz="1200" dirty="0">
                <a:solidFill>
                  <a:schemeClr val="bg1"/>
                </a:solidFill>
              </a:rPr>
              <a:t> Employ and train local youth and women.</a:t>
            </a:r>
          </a:p>
          <a:p>
            <a:pPr>
              <a:lnSpc>
                <a:spcPts val="1600"/>
              </a:lnSpc>
              <a:spcBef>
                <a:spcPts val="600"/>
              </a:spcBef>
              <a:spcAft>
                <a:spcPts val="600"/>
              </a:spcAft>
            </a:pPr>
            <a:r>
              <a:rPr lang="en-US" sz="1200" dirty="0">
                <a:solidFill>
                  <a:schemeClr val="bg1"/>
                </a:solidFill>
              </a:rPr>
              <a:t>The farm will also renew its Global GAP certification to reaffirm its sustainability commitment.</a:t>
            </a:r>
          </a:p>
        </p:txBody>
      </p:sp>
      <p:pic>
        <p:nvPicPr>
          <p:cNvPr id="10" name="Image 4" descr="preencoded.png"/>
          <p:cNvPicPr>
            <a:picLocks noChangeAspect="1"/>
          </p:cNvPicPr>
          <p:nvPr/>
        </p:nvPicPr>
        <p:blipFill>
          <a:blip r:embed="rId7"/>
          <a:stretch>
            <a:fillRect/>
          </a:stretch>
        </p:blipFill>
        <p:spPr>
          <a:xfrm>
            <a:off x="756377" y="5318579"/>
            <a:ext cx="1647825" cy="4514850"/>
          </a:xfrm>
          <a:prstGeom prst="rect">
            <a:avLst/>
          </a:prstGeom>
        </p:spPr>
      </p:pic>
      <p:sp>
        <p:nvSpPr>
          <p:cNvPr id="11" name="Text 4"/>
          <p:cNvSpPr/>
          <p:nvPr/>
        </p:nvSpPr>
        <p:spPr>
          <a:xfrm>
            <a:off x="1145496" y="1506426"/>
            <a:ext cx="6400800" cy="352425"/>
          </a:xfrm>
          <a:prstGeom prst="rect">
            <a:avLst/>
          </a:prstGeom>
          <a:noFill/>
          <a:ln/>
        </p:spPr>
        <p:txBody>
          <a:bodyPr wrap="square" lIns="0" tIns="0" rIns="0" bIns="0" rtlCol="0" anchor="ctr"/>
          <a:lstStyle/>
          <a:p>
            <a:pPr marL="0" indent="0" algn="l">
              <a:lnSpc>
                <a:spcPct val="79650"/>
              </a:lnSpc>
              <a:buNone/>
            </a:pPr>
            <a:r>
              <a:rPr lang="en-US" sz="2400" b="1" dirty="0">
                <a:solidFill>
                  <a:srgbClr val="1D1D1D"/>
                </a:solidFill>
                <a:latin typeface="Sora" pitchFamily="34" charset="0"/>
                <a:ea typeface="Sora" pitchFamily="34" charset="-122"/>
                <a:cs typeface="Sora" pitchFamily="34" charset="-120"/>
              </a:rPr>
              <a:t>6. Operational Plan</a:t>
            </a:r>
            <a:endParaRPr lang="en-US" sz="2400" dirty="0"/>
          </a:p>
        </p:txBody>
      </p:sp>
      <p:sp>
        <p:nvSpPr>
          <p:cNvPr id="12"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25</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6" name="Text 0"/>
          <p:cNvSpPr/>
          <p:nvPr/>
        </p:nvSpPr>
        <p:spPr>
          <a:xfrm>
            <a:off x="2926718" y="2110988"/>
            <a:ext cx="4305300" cy="981075"/>
          </a:xfrm>
          <a:prstGeom prst="rect">
            <a:avLst/>
          </a:prstGeom>
          <a:noFill/>
          <a:ln/>
        </p:spPr>
        <p:txBody>
          <a:bodyPr wrap="square" lIns="0" tIns="0" rIns="0" bIns="0" rtlCol="0" anchor="ctr"/>
          <a:lstStyle/>
          <a:p>
            <a:pPr marL="0" indent="0" algn="l">
              <a:lnSpc>
                <a:spcPct val="79650"/>
              </a:lnSpc>
              <a:buNone/>
            </a:pPr>
            <a:r>
              <a:rPr lang="en-US" sz="3200" b="1" dirty="0">
                <a:solidFill>
                  <a:srgbClr val="1D1D1D"/>
                </a:solidFill>
                <a:latin typeface="Sora" pitchFamily="34" charset="0"/>
                <a:ea typeface="Sora" pitchFamily="34" charset="-122"/>
                <a:cs typeface="Sora" pitchFamily="34" charset="-120"/>
              </a:rPr>
              <a:t>6. Operational Plan</a:t>
            </a:r>
            <a:endParaRPr lang="en-US" sz="3200" dirty="0"/>
          </a:p>
        </p:txBody>
      </p:sp>
      <p:sp>
        <p:nvSpPr>
          <p:cNvPr id="7" name="Text 1"/>
          <p:cNvSpPr/>
          <p:nvPr/>
        </p:nvSpPr>
        <p:spPr>
          <a:xfrm>
            <a:off x="2930738" y="3599831"/>
            <a:ext cx="4043929" cy="38862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6.5 Quality Assurance and Certifications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Delivering consistently high-quality produce is essential for customer retention and brand reputation. Ikhwezi Farm follows strict quality control protocols at every stage of the production and supply process.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quality assurance measures: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Crop monitoring: Regular inspection and management to ensure healthy growth and prevent quality issues.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Post-harvest quality checks: Grading and sorting to meet client specifications.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Compliance standards: Adherence to Global GAP standards for production, handling, and food safety.</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Record keeping: Detailed documentation to ensure traceability and compliance with both local and export requirements.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By prioritizing quality, Ikhwezi Farm aims to exceed customer expectations and maintain a competitive edge in the market.</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854849" y="1962169"/>
            <a:ext cx="1647825" cy="67722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26</a:t>
            </a:r>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sp>
        <p:nvSpPr>
          <p:cNvPr id="4" name="Text 0"/>
          <p:cNvSpPr/>
          <p:nvPr/>
        </p:nvSpPr>
        <p:spPr>
          <a:xfrm>
            <a:off x="1238926" y="1527324"/>
            <a:ext cx="4657725" cy="1066800"/>
          </a:xfrm>
          <a:prstGeom prst="rect">
            <a:avLst/>
          </a:prstGeom>
          <a:noFill/>
          <a:ln/>
        </p:spPr>
        <p:txBody>
          <a:bodyPr wrap="square" lIns="0" tIns="0" rIns="0" bIns="0" rtlCol="0" anchor="ctr"/>
          <a:lstStyle/>
          <a:p>
            <a:pPr marL="0" indent="0" algn="l">
              <a:lnSpc>
                <a:spcPct val="79650"/>
              </a:lnSpc>
              <a:buNone/>
            </a:pPr>
            <a:r>
              <a:rPr lang="en-US" sz="2325" b="1" dirty="0">
                <a:solidFill>
                  <a:srgbClr val="1D1D1D"/>
                </a:solidFill>
                <a:latin typeface="Sora" pitchFamily="34" charset="0"/>
                <a:ea typeface="Sora" pitchFamily="34" charset="-122"/>
                <a:cs typeface="Sora" pitchFamily="34" charset="-120"/>
              </a:rPr>
              <a:t>7. Human Resources</a:t>
            </a:r>
            <a:endParaRPr lang="en-US" sz="2325" dirty="0"/>
          </a:p>
        </p:txBody>
      </p:sp>
      <p:pic>
        <p:nvPicPr>
          <p:cNvPr id="5"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6"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7" name="Text 1"/>
          <p:cNvSpPr/>
          <p:nvPr/>
        </p:nvSpPr>
        <p:spPr>
          <a:xfrm>
            <a:off x="892957" y="3033171"/>
            <a:ext cx="4281609" cy="55435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A clear and effective organizational structure is vital to ensure efficient operations, clear lines of responsibility, and accountability. At Ikhwezi Farm, the management model integrates experienced leadership, operational personnel, and external advisors to support specialized areas such as financial management, compliance, and agricultural consultancy. This section provides an overview of the organizational chart, roles and responsibilities, staffing plans, and human resource development strategies that will support the farm’s successful operations and growth.</a:t>
            </a: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7.1 Organizational Chart</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The organizational structure has been designed to reflect both current operational requirements and the farm’s planned growth trajectory. It combines a lean core team with the flexibility to scale up personnel as production increases.</a:t>
            </a: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Key Positions:</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Director / CEO: Ms. Sindisiwe Sabela</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Successor / Deputy Director: Kuhle</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Farm Manager: To be appointed</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Agricultural Consultant: External advisor (Henry, as identified in previous plans)</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Accounting Firm: External service provider</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Permanent Farm Workers: Initial team of 5 employees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Temporary Laborers: Hired as needed for peak production and harvesting periods</a:t>
            </a:r>
            <a:endParaRPr lang="en-US" sz="105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5543550" y="1676400"/>
            <a:ext cx="1543050" cy="25050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27</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38" y="3599831"/>
            <a:ext cx="4419600" cy="54864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7.2 Key Roles and Responsibilities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Each team member and partner plays a critical role in the daily operations and strategic management of the farm.</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Director / CEO (Sindisiwe Sabela): Provides overall leadership, oversees production planning, manages key client relationships, and leads marketing efforts.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Deputy Director (Kuhle): Learns all aspects of business management under mentorship and supports operational decisions, preparing for succession.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Farm Manager: Manages day-to-day farming operations, coordinates labor, implements crop production schedules, and ensures quality control.</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Agricultural Consultant: Provides expert advice on crop production, infrastructure optimization, and regulatory compliance.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Accounting Firm: Manages financial reporting, bookkeeping, tax compliance, and financial planning.</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Farm Workers: Handle planting, crop maintenance, harvesting, and initial post-harvest processing.</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Temporary Staff: Support the farm workers during high-demand periods.</a:t>
            </a:r>
            <a:endParaRPr lang="en-US" sz="1200" dirty="0"/>
          </a:p>
        </p:txBody>
      </p:sp>
      <p:pic>
        <p:nvPicPr>
          <p:cNvPr id="6"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7" name="Text 1"/>
          <p:cNvSpPr/>
          <p:nvPr/>
        </p:nvSpPr>
        <p:spPr>
          <a:xfrm>
            <a:off x="2926718" y="2110988"/>
            <a:ext cx="4305300" cy="12001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7. Human Resources</a:t>
            </a:r>
            <a:endParaRPr lang="en-US" sz="28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857250" y="1962150"/>
            <a:ext cx="1647825" cy="67722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28</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442224" y="1288723"/>
            <a:ext cx="866775" cy="1895475"/>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7"/>
          <a:stretch>
            <a:fillRect/>
          </a:stretch>
        </p:blipFill>
        <p:spPr>
          <a:xfrm>
            <a:off x="803082" y="3509296"/>
            <a:ext cx="6486525" cy="6372225"/>
          </a:xfrm>
          <a:prstGeom prst="rect">
            <a:avLst/>
          </a:prstGeom>
        </p:spPr>
      </p:pic>
      <p:sp>
        <p:nvSpPr>
          <p:cNvPr id="7"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375" b="1" dirty="0">
                <a:solidFill>
                  <a:srgbClr val="1D1D1D"/>
                </a:solidFill>
                <a:latin typeface="Sora" pitchFamily="34" charset="0"/>
                <a:ea typeface="Sora" pitchFamily="34" charset="-122"/>
                <a:cs typeface="Sora" pitchFamily="34" charset="-120"/>
              </a:rPr>
              <a:t>Table of Contents</a:t>
            </a:r>
            <a:endParaRPr lang="en-US" sz="3375" dirty="0"/>
          </a:p>
        </p:txBody>
      </p:sp>
      <p:pic>
        <p:nvPicPr>
          <p:cNvPr id="8" name="Image 5" descr="preencoded.png"/>
          <p:cNvPicPr>
            <a:picLocks noChangeAspect="1"/>
          </p:cNvPicPr>
          <p:nvPr/>
        </p:nvPicPr>
        <p:blipFill>
          <a:blip r:embed="rId8"/>
          <a:stretch>
            <a:fillRect/>
          </a:stretch>
        </p:blipFill>
        <p:spPr>
          <a:xfrm>
            <a:off x="5624817" y="1534773"/>
            <a:ext cx="1485900" cy="1419225"/>
          </a:xfrm>
          <a:prstGeom prst="rect">
            <a:avLst/>
          </a:prstGeom>
        </p:spPr>
      </p:pic>
      <p:sp>
        <p:nvSpPr>
          <p:cNvPr id="9" name="Text 1"/>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1" name="Image 6" descr="preencoded.png"/>
          <p:cNvPicPr>
            <a:picLocks noChangeAspect="1"/>
          </p:cNvPicPr>
          <p:nvPr/>
        </p:nvPicPr>
        <p:blipFill>
          <a:blip r:embed="rId9"/>
          <a:stretch>
            <a:fillRect/>
          </a:stretch>
        </p:blipFill>
        <p:spPr>
          <a:xfrm>
            <a:off x="803097" y="3670764"/>
            <a:ext cx="6305550" cy="6086475"/>
          </a:xfrm>
          <a:prstGeom prst="rect">
            <a:avLst/>
          </a:prstGeom>
        </p:spPr>
      </p:pic>
      <p:sp>
        <p:nvSpPr>
          <p:cNvPr id="12" name="Text 3"/>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6" name="Text 0"/>
          <p:cNvSpPr/>
          <p:nvPr/>
        </p:nvSpPr>
        <p:spPr>
          <a:xfrm>
            <a:off x="2926718" y="2110988"/>
            <a:ext cx="4305300" cy="12001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7. Human Resources</a:t>
            </a:r>
            <a:endParaRPr lang="en-US" sz="2800" dirty="0"/>
          </a:p>
        </p:txBody>
      </p:sp>
      <p:sp>
        <p:nvSpPr>
          <p:cNvPr id="7" name="Text 1"/>
          <p:cNvSpPr/>
          <p:nvPr/>
        </p:nvSpPr>
        <p:spPr>
          <a:xfrm>
            <a:off x="2930738" y="3599831"/>
            <a:ext cx="4043929" cy="389572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7.3 Staffing Plan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Farm’s staffing strategy is designed to balance operational efficiency with flexibility. A core team will ensure consistent farm management, while seasonal labour will be used to manage cost-effectively during peak periods.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Year 1 Staffing Plan: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5 permanent staff for essential operational roles.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Consultant(s) for agricultural expertise and market strategy.</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Outsourced accounting firm for financial management.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Temporary workers hired during peak production times.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Staffing Growth Plan: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As production increases and value-added activities expand, the farm will gradually increase its permanent workforce and may establish dedicated roles in sales, logistics, and compliance.</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854849" y="1962169"/>
            <a:ext cx="1647825" cy="67722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29</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sp>
        <p:nvSpPr>
          <p:cNvPr id="4" name="Text 0"/>
          <p:cNvSpPr/>
          <p:nvPr/>
        </p:nvSpPr>
        <p:spPr>
          <a:xfrm>
            <a:off x="1238926" y="1527324"/>
            <a:ext cx="4657725" cy="1066800"/>
          </a:xfrm>
          <a:prstGeom prst="rect">
            <a:avLst/>
          </a:prstGeom>
          <a:noFill/>
          <a:ln/>
        </p:spPr>
        <p:txBody>
          <a:bodyPr wrap="square" lIns="0" tIns="0" rIns="0" bIns="0" rtlCol="0" anchor="ctr"/>
          <a:lstStyle/>
          <a:p>
            <a:pPr marL="0" indent="0" algn="l">
              <a:lnSpc>
                <a:spcPct val="79650"/>
              </a:lnSpc>
              <a:buNone/>
            </a:pPr>
            <a:r>
              <a:rPr lang="en-US" sz="2325" b="1" dirty="0">
                <a:solidFill>
                  <a:srgbClr val="1D1D1D"/>
                </a:solidFill>
                <a:latin typeface="Sora" pitchFamily="34" charset="0"/>
                <a:ea typeface="Sora" pitchFamily="34" charset="-122"/>
                <a:cs typeface="Sora" pitchFamily="34" charset="-120"/>
              </a:rPr>
              <a:t>7. Human Resources</a:t>
            </a:r>
            <a:endParaRPr lang="en-US" sz="2325" dirty="0"/>
          </a:p>
        </p:txBody>
      </p:sp>
      <p:pic>
        <p:nvPicPr>
          <p:cNvPr id="5"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6"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7" name="Text 1"/>
          <p:cNvSpPr/>
          <p:nvPr/>
        </p:nvSpPr>
        <p:spPr>
          <a:xfrm>
            <a:off x="892957" y="2777980"/>
            <a:ext cx="4234618" cy="3861118"/>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7.4 Skills Development and Training</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Developing human capital is a central component of Ikhwezi Farm’s long-term success strategy. Training programs will focus on improving technical farming skills, quality assurance practices, and safety protocols.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Training initiatives will include:</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On-the-job training led by the Farm Manager and Agricultural Consultant.</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Formal skills development through partnerships with agricultural training providers.</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Compliance training to meet Global GAP standards.</a:t>
            </a:r>
            <a:endParaRPr lang="en-US" sz="1050" dirty="0"/>
          </a:p>
          <a:p>
            <a:pPr marL="342900" indent="-342900" algn="l">
              <a:lnSpc>
                <a:spcPts val="1600"/>
              </a:lnSpc>
              <a:spcBef>
                <a:spcPts val="600"/>
              </a:spcBef>
              <a:spcAft>
                <a:spcPts val="600"/>
              </a:spcAft>
              <a:buSzPct val="100000"/>
              <a:buChar char="•"/>
            </a:pPr>
            <a:r>
              <a:rPr lang="en-US" sz="1050" dirty="0">
                <a:solidFill>
                  <a:srgbClr val="1D1D1D"/>
                </a:solidFill>
                <a:latin typeface="Titillium Web" pitchFamily="34" charset="0"/>
                <a:ea typeface="Titillium Web" pitchFamily="34" charset="-122"/>
                <a:cs typeface="Titillium Web" pitchFamily="34" charset="-120"/>
              </a:rPr>
              <a:t>Leadership mentorship for Kuhle as part of the succession plan.</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In line with Ikhwezi Farm’s social mission, priority will be given to hiring and training youth and women from local communities, providing them with skills that promote long-term employability and self-sufficiency.</a:t>
            </a:r>
            <a:endParaRPr lang="en-US" sz="105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5543550" y="1676400"/>
            <a:ext cx="1543050" cy="25050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30</a:t>
            </a: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9CB18-984A-C294-4EB3-19DD8CC7D42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092A15D-9831-A57A-0C9E-C0CD2E252BAA}"/>
              </a:ext>
            </a:extLst>
          </p:cNvPr>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a:extLst>
              <a:ext uri="{FF2B5EF4-FFF2-40B4-BE49-F238E27FC236}">
                <a16:creationId xmlns:a16="http://schemas.microsoft.com/office/drawing/2014/main" id="{D8E63A88-4BB6-A875-1FF4-99C4BD7B4BCF}"/>
              </a:ext>
            </a:extLst>
          </p:cNvPr>
          <p:cNvPicPr>
            <a:picLocks noChangeAspect="1"/>
          </p:cNvPicPr>
          <p:nvPr/>
        </p:nvPicPr>
        <p:blipFill>
          <a:blip r:embed="rId4"/>
          <a:stretch>
            <a:fillRect/>
          </a:stretch>
        </p:blipFill>
        <p:spPr>
          <a:xfrm>
            <a:off x="6151512" y="1387897"/>
            <a:ext cx="1162050" cy="3295650"/>
          </a:xfrm>
          <a:prstGeom prst="rect">
            <a:avLst/>
          </a:prstGeom>
        </p:spPr>
      </p:pic>
      <p:sp>
        <p:nvSpPr>
          <p:cNvPr id="4" name="Text 0">
            <a:extLst>
              <a:ext uri="{FF2B5EF4-FFF2-40B4-BE49-F238E27FC236}">
                <a16:creationId xmlns:a16="http://schemas.microsoft.com/office/drawing/2014/main" id="{C676728B-72AD-028D-431D-FBFDD8CCB7C5}"/>
              </a:ext>
            </a:extLst>
          </p:cNvPr>
          <p:cNvSpPr/>
          <p:nvPr/>
        </p:nvSpPr>
        <p:spPr>
          <a:xfrm>
            <a:off x="1238926" y="1527324"/>
            <a:ext cx="4657725" cy="1066800"/>
          </a:xfrm>
          <a:prstGeom prst="rect">
            <a:avLst/>
          </a:prstGeom>
          <a:noFill/>
          <a:ln/>
        </p:spPr>
        <p:txBody>
          <a:bodyPr wrap="square" lIns="0" tIns="0" rIns="0" bIns="0" rtlCol="0" anchor="ctr"/>
          <a:lstStyle/>
          <a:p>
            <a:pPr marL="0" indent="0" algn="l">
              <a:lnSpc>
                <a:spcPct val="79650"/>
              </a:lnSpc>
              <a:buNone/>
            </a:pPr>
            <a:r>
              <a:rPr lang="en-US" sz="2325" b="1" dirty="0">
                <a:solidFill>
                  <a:srgbClr val="1D1D1D"/>
                </a:solidFill>
                <a:latin typeface="Sora" pitchFamily="34" charset="0"/>
                <a:ea typeface="Sora" pitchFamily="34" charset="-122"/>
                <a:cs typeface="Sora" pitchFamily="34" charset="-120"/>
              </a:rPr>
              <a:t>7. Human Resources</a:t>
            </a:r>
            <a:endParaRPr lang="en-US" sz="2325" dirty="0"/>
          </a:p>
        </p:txBody>
      </p:sp>
      <p:pic>
        <p:nvPicPr>
          <p:cNvPr id="5" name="Image 2" descr="preencoded.png">
            <a:extLst>
              <a:ext uri="{FF2B5EF4-FFF2-40B4-BE49-F238E27FC236}">
                <a16:creationId xmlns:a16="http://schemas.microsoft.com/office/drawing/2014/main" id="{49C3EEEB-8141-6010-1119-57BE94200DA3}"/>
              </a:ext>
            </a:extLst>
          </p:cNvPr>
          <p:cNvPicPr>
            <a:picLocks noChangeAspect="1"/>
          </p:cNvPicPr>
          <p:nvPr/>
        </p:nvPicPr>
        <p:blipFill>
          <a:blip r:embed="rId5"/>
          <a:stretch>
            <a:fillRect/>
          </a:stretch>
        </p:blipFill>
        <p:spPr>
          <a:xfrm>
            <a:off x="807232" y="1549479"/>
            <a:ext cx="85725" cy="981075"/>
          </a:xfrm>
          <a:prstGeom prst="rect">
            <a:avLst/>
          </a:prstGeom>
        </p:spPr>
      </p:pic>
      <p:pic>
        <p:nvPicPr>
          <p:cNvPr id="6" name="Image 3" descr="preencoded.png">
            <a:extLst>
              <a:ext uri="{FF2B5EF4-FFF2-40B4-BE49-F238E27FC236}">
                <a16:creationId xmlns:a16="http://schemas.microsoft.com/office/drawing/2014/main" id="{460FB985-0036-F582-C3FD-5ABDC13DFEB8}"/>
              </a:ext>
            </a:extLst>
          </p:cNvPr>
          <p:cNvPicPr>
            <a:picLocks noChangeAspect="1"/>
          </p:cNvPicPr>
          <p:nvPr/>
        </p:nvPicPr>
        <p:blipFill>
          <a:blip r:embed="rId6"/>
          <a:stretch>
            <a:fillRect/>
          </a:stretch>
        </p:blipFill>
        <p:spPr>
          <a:xfrm>
            <a:off x="796962" y="919932"/>
            <a:ext cx="6177705" cy="190500"/>
          </a:xfrm>
          <a:prstGeom prst="rect">
            <a:avLst/>
          </a:prstGeom>
        </p:spPr>
      </p:pic>
      <p:sp>
        <p:nvSpPr>
          <p:cNvPr id="7" name="Text 1">
            <a:extLst>
              <a:ext uri="{FF2B5EF4-FFF2-40B4-BE49-F238E27FC236}">
                <a16:creationId xmlns:a16="http://schemas.microsoft.com/office/drawing/2014/main" id="{4C9535AC-1503-42DD-69C9-08D55BB44C6A}"/>
              </a:ext>
            </a:extLst>
          </p:cNvPr>
          <p:cNvSpPr/>
          <p:nvPr/>
        </p:nvSpPr>
        <p:spPr>
          <a:xfrm>
            <a:off x="892957" y="2777980"/>
            <a:ext cx="4234618" cy="3861118"/>
          </a:xfrm>
          <a:prstGeom prst="rect">
            <a:avLst/>
          </a:prstGeom>
          <a:noFill/>
          <a:ln/>
        </p:spPr>
        <p:txBody>
          <a:bodyPr wrap="square" lIns="0" tIns="0" rIns="0" bIns="0" rtlCol="0" anchor="ctr"/>
          <a:lstStyle/>
          <a:p>
            <a:pPr marL="0" indent="0" algn="l">
              <a:lnSpc>
                <a:spcPts val="1600"/>
              </a:lnSpc>
              <a:spcBef>
                <a:spcPts val="600"/>
              </a:spcBef>
              <a:spcAft>
                <a:spcPts val="600"/>
              </a:spcAft>
              <a:buNone/>
            </a:pP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7.5 Employment Equity and Local Impact</a:t>
            </a:r>
            <a:endParaRPr lang="en-US" sz="1050" dirty="0"/>
          </a:p>
          <a:p>
            <a:pPr marL="0" indent="0" algn="l">
              <a:lnSpc>
                <a:spcPts val="1600"/>
              </a:lnSpc>
              <a:spcBef>
                <a:spcPts val="600"/>
              </a:spcBef>
              <a:spcAft>
                <a:spcPts val="600"/>
              </a:spcAft>
              <a:buNone/>
            </a:pPr>
            <a:r>
              <a:rPr lang="en-US" sz="1050" dirty="0" err="1">
                <a:solidFill>
                  <a:srgbClr val="1D1D1D"/>
                </a:solidFill>
                <a:latin typeface="Titillium Web" pitchFamily="34" charset="0"/>
                <a:ea typeface="Titillium Web" pitchFamily="34" charset="-122"/>
                <a:cs typeface="Titillium Web" pitchFamily="34" charset="-120"/>
              </a:rPr>
              <a:t>Ikhwezi</a:t>
            </a:r>
            <a:r>
              <a:rPr lang="en-US" sz="1050" dirty="0">
                <a:solidFill>
                  <a:srgbClr val="1D1D1D"/>
                </a:solidFill>
                <a:latin typeface="Titillium Web" pitchFamily="34" charset="0"/>
                <a:ea typeface="Titillium Web" pitchFamily="34" charset="-122"/>
                <a:cs typeface="Titillium Web" pitchFamily="34" charset="-120"/>
              </a:rPr>
              <a:t> Farm is committed to promoting diversity, equity, and community empowerment. As a 100% black woman-owned and differently-abled business, the company prioritizes inclusive hiring practices and strives to create opportunities for historically disadvantaged groups.</a:t>
            </a: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Key employment equity objectives</a:t>
            </a:r>
            <a:r>
              <a:rPr lang="en-US" sz="1050" dirty="0">
                <a:solidFill>
                  <a:srgbClr val="1D1D1D"/>
                </a:solidFill>
                <a:latin typeface="Titillium Web" pitchFamily="34" charset="0"/>
                <a:ea typeface="Titillium Web" pitchFamily="34" charset="-122"/>
                <a:cs typeface="Titillium Web" pitchFamily="34" charset="-120"/>
              </a:rPr>
              <a:t>:</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Maintain gender-balanced hiring practices.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Empower differently-abled individuals by offering meaningful employment opportunities.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Partner with local organizations to recruit, train, and retain employees from nearby communities.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By aligning its human resource practices with its social impact goals, </a:t>
            </a:r>
            <a:r>
              <a:rPr lang="en-US" sz="1050" dirty="0" err="1">
                <a:solidFill>
                  <a:srgbClr val="1D1D1D"/>
                </a:solidFill>
                <a:latin typeface="Titillium Web" pitchFamily="34" charset="0"/>
                <a:ea typeface="Titillium Web" pitchFamily="34" charset="-122"/>
                <a:cs typeface="Titillium Web" pitchFamily="34" charset="-120"/>
              </a:rPr>
              <a:t>Ikhwezi</a:t>
            </a:r>
            <a:r>
              <a:rPr lang="en-US" sz="1050" dirty="0">
                <a:solidFill>
                  <a:srgbClr val="1D1D1D"/>
                </a:solidFill>
                <a:latin typeface="Titillium Web" pitchFamily="34" charset="0"/>
                <a:ea typeface="Titillium Web" pitchFamily="34" charset="-122"/>
                <a:cs typeface="Titillium Web" pitchFamily="34" charset="-120"/>
              </a:rPr>
              <a:t> Farm not only meets operational needs but also contributes to the broader goals of social and economic development.</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a:t>
            </a:r>
            <a:endParaRPr lang="en-US" sz="1050" dirty="0"/>
          </a:p>
        </p:txBody>
      </p:sp>
      <p:sp>
        <p:nvSpPr>
          <p:cNvPr id="8" name="Text 2">
            <a:extLst>
              <a:ext uri="{FF2B5EF4-FFF2-40B4-BE49-F238E27FC236}">
                <a16:creationId xmlns:a16="http://schemas.microsoft.com/office/drawing/2014/main" id="{F1905D69-7E21-9809-8571-C94121F347D2}"/>
              </a:ext>
            </a:extLst>
          </p:cNvPr>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a:extLst>
              <a:ext uri="{FF2B5EF4-FFF2-40B4-BE49-F238E27FC236}">
                <a16:creationId xmlns:a16="http://schemas.microsoft.com/office/drawing/2014/main" id="{B5E0013D-6CF7-005C-45BB-BCCC902BA060}"/>
              </a:ext>
            </a:extLst>
          </p:cNvPr>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a:extLst>
              <a:ext uri="{FF2B5EF4-FFF2-40B4-BE49-F238E27FC236}">
                <a16:creationId xmlns:a16="http://schemas.microsoft.com/office/drawing/2014/main" id="{EF6BE59E-1540-9D7C-9B17-9DF1B0613EFB}"/>
              </a:ext>
            </a:extLst>
          </p:cNvPr>
          <p:cNvPicPr>
            <a:picLocks noChangeAspect="1"/>
          </p:cNvPicPr>
          <p:nvPr/>
        </p:nvPicPr>
        <p:blipFill>
          <a:blip r:embed="rId7"/>
          <a:stretch>
            <a:fillRect/>
          </a:stretch>
        </p:blipFill>
        <p:spPr>
          <a:xfrm>
            <a:off x="5543550" y="1676400"/>
            <a:ext cx="1543050" cy="2505075"/>
          </a:xfrm>
          <a:prstGeom prst="rect">
            <a:avLst/>
          </a:prstGeom>
        </p:spPr>
      </p:pic>
      <p:sp>
        <p:nvSpPr>
          <p:cNvPr id="11" name="Text 4">
            <a:extLst>
              <a:ext uri="{FF2B5EF4-FFF2-40B4-BE49-F238E27FC236}">
                <a16:creationId xmlns:a16="http://schemas.microsoft.com/office/drawing/2014/main" id="{A2034396-65ED-9684-D1D5-6A42039BFCB8}"/>
              </a:ext>
            </a:extLst>
          </p:cNvPr>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30</a:t>
            </a:r>
            <a:endParaRPr lang="en-US" sz="1200" dirty="0"/>
          </a:p>
        </p:txBody>
      </p:sp>
    </p:spTree>
    <p:extLst>
      <p:ext uri="{BB962C8B-B14F-4D97-AF65-F5344CB8AC3E}">
        <p14:creationId xmlns:p14="http://schemas.microsoft.com/office/powerpoint/2010/main" val="1875552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86" y="44704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495300"/>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7"/>
          <a:stretch>
            <a:fillRect/>
          </a:stretch>
        </p:blipFill>
        <p:spPr>
          <a:xfrm>
            <a:off x="5210175" y="1676400"/>
            <a:ext cx="1876425" cy="2505075"/>
          </a:xfrm>
          <a:prstGeom prst="rect">
            <a:avLst/>
          </a:prstGeom>
        </p:spPr>
      </p:pic>
      <p:sp>
        <p:nvSpPr>
          <p:cNvPr id="7" name="Text 0"/>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0" name="Text 2"/>
          <p:cNvSpPr/>
          <p:nvPr/>
        </p:nvSpPr>
        <p:spPr>
          <a:xfrm>
            <a:off x="1058123" y="1584274"/>
            <a:ext cx="4305300" cy="447675"/>
          </a:xfrm>
          <a:prstGeom prst="rect">
            <a:avLst/>
          </a:prstGeom>
          <a:noFill/>
          <a:ln/>
        </p:spPr>
        <p:txBody>
          <a:bodyPr wrap="square" lIns="0" tIns="0" rIns="0" bIns="0" rtlCol="0" anchor="ctr"/>
          <a:lstStyle/>
          <a:p>
            <a:pPr marL="0" indent="0" algn="l">
              <a:lnSpc>
                <a:spcPct val="79650"/>
              </a:lnSpc>
              <a:buNone/>
            </a:pPr>
            <a:r>
              <a:rPr lang="en-US" sz="2925" b="1" dirty="0">
                <a:solidFill>
                  <a:srgbClr val="1D1D1D"/>
                </a:solidFill>
                <a:latin typeface="Sora" pitchFamily="34" charset="0"/>
                <a:ea typeface="Sora" pitchFamily="34" charset="-122"/>
                <a:cs typeface="Sora" pitchFamily="34" charset="-120"/>
              </a:rPr>
              <a:t>8. Financial Plan</a:t>
            </a:r>
            <a:endParaRPr lang="en-US" sz="2925" dirty="0"/>
          </a:p>
        </p:txBody>
      </p:sp>
      <p:sp>
        <p:nvSpPr>
          <p:cNvPr id="11" name="Text 3"/>
          <p:cNvSpPr/>
          <p:nvPr/>
        </p:nvSpPr>
        <p:spPr>
          <a:xfrm>
            <a:off x="892956" y="2177463"/>
            <a:ext cx="4190557" cy="280035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8.1 Start-Up / Expansion Capital Requirements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To restore the farm’s infrastructure and expand production, Ikhwezi Farm requires a significant capital investment. These funds will cover the cost of repairing and upgrading essential production infrastructure, acquiring equipment, securing planting materials, and supporting initial operational expenses.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farm is seeking R [to be finalized] in external funding. The loan will be collateralized by the farm’s fixed assets, supported by the personal integrity and proven track record of the owner, Sindisiwe Sabela, as well as commitments from technology partners and market buyers.</a:t>
            </a:r>
            <a:endParaRPr lang="en-US" sz="1200" dirty="0"/>
          </a:p>
        </p:txBody>
      </p:sp>
      <p:sp>
        <p:nvSpPr>
          <p:cNvPr id="12" name="Text 4"/>
          <p:cNvSpPr/>
          <p:nvPr/>
        </p:nvSpPr>
        <p:spPr>
          <a:xfrm>
            <a:off x="962562" y="9359742"/>
            <a:ext cx="6200775" cy="180975"/>
          </a:xfrm>
          <a:prstGeom prst="rect">
            <a:avLst/>
          </a:prstGeom>
          <a:noFill/>
          <a:ln/>
        </p:spPr>
        <p:txBody>
          <a:bodyPr wrap="square" lIns="0" tIns="0" rIns="0" bIns="0" rtlCol="0" anchor="ctr"/>
          <a:lstStyle/>
          <a:p>
            <a:pPr marL="0" indent="0" algn="l">
              <a:lnSpc>
                <a:spcPct val="79650"/>
              </a:lnSpc>
              <a:buNone/>
            </a:pPr>
            <a:r>
              <a:rPr lang="en-US" sz="1200" i="1" dirty="0">
                <a:solidFill>
                  <a:srgbClr val="2B2B35"/>
                </a:solidFill>
                <a:latin typeface="Roboto Condensed" pitchFamily="34" charset="0"/>
                <a:ea typeface="Roboto Condensed" pitchFamily="34" charset="-122"/>
                <a:cs typeface="Roboto Condensed" pitchFamily="34" charset="-120"/>
              </a:rPr>
              <a:t>Note: Final figures for seedling and irrigation costs will be confirmed in the detailed funding proposal.</a:t>
            </a:r>
            <a:endParaRPr lang="en-US" sz="1200"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31</a:t>
            </a:r>
            <a:endParaRPr lang="en-US" sz="1200" dirty="0"/>
          </a:p>
        </p:txBody>
      </p:sp>
      <p:graphicFrame>
        <p:nvGraphicFramePr>
          <p:cNvPr id="16" name="Table 15">
            <a:extLst>
              <a:ext uri="{FF2B5EF4-FFF2-40B4-BE49-F238E27FC236}">
                <a16:creationId xmlns:a16="http://schemas.microsoft.com/office/drawing/2014/main" id="{524C0C2C-ADE0-54AC-BC26-778F46EA958A}"/>
              </a:ext>
            </a:extLst>
          </p:cNvPr>
          <p:cNvGraphicFramePr>
            <a:graphicFrameLocks noGrp="1"/>
          </p:cNvGraphicFramePr>
          <p:nvPr>
            <p:extLst>
              <p:ext uri="{D42A27DB-BD31-4B8C-83A1-F6EECF244321}">
                <p14:modId xmlns:p14="http://schemas.microsoft.com/office/powerpoint/2010/main" val="2543680511"/>
              </p:ext>
            </p:extLst>
          </p:nvPr>
        </p:nvGraphicFramePr>
        <p:xfrm>
          <a:off x="812338" y="5136490"/>
          <a:ext cx="6501224" cy="4064575"/>
        </p:xfrm>
        <a:graphic>
          <a:graphicData uri="http://schemas.openxmlformats.org/drawingml/2006/table">
            <a:tbl>
              <a:tblPr firstRow="1" bandRow="1">
                <a:tableStyleId>{E8B1032C-EA38-4F05-BA0D-38AFFFC7BED3}</a:tableStyleId>
              </a:tblPr>
              <a:tblGrid>
                <a:gridCol w="1625306">
                  <a:extLst>
                    <a:ext uri="{9D8B030D-6E8A-4147-A177-3AD203B41FA5}">
                      <a16:colId xmlns:a16="http://schemas.microsoft.com/office/drawing/2014/main" val="692804349"/>
                    </a:ext>
                  </a:extLst>
                </a:gridCol>
                <a:gridCol w="1625306">
                  <a:extLst>
                    <a:ext uri="{9D8B030D-6E8A-4147-A177-3AD203B41FA5}">
                      <a16:colId xmlns:a16="http://schemas.microsoft.com/office/drawing/2014/main" val="1420592807"/>
                    </a:ext>
                  </a:extLst>
                </a:gridCol>
                <a:gridCol w="1625306">
                  <a:extLst>
                    <a:ext uri="{9D8B030D-6E8A-4147-A177-3AD203B41FA5}">
                      <a16:colId xmlns:a16="http://schemas.microsoft.com/office/drawing/2014/main" val="29226489"/>
                    </a:ext>
                  </a:extLst>
                </a:gridCol>
                <a:gridCol w="1625306">
                  <a:extLst>
                    <a:ext uri="{9D8B030D-6E8A-4147-A177-3AD203B41FA5}">
                      <a16:colId xmlns:a16="http://schemas.microsoft.com/office/drawing/2014/main" val="1610911498"/>
                    </a:ext>
                  </a:extLst>
                </a:gridCol>
              </a:tblGrid>
              <a:tr h="372859">
                <a:tc>
                  <a:txBody>
                    <a:bodyPr/>
                    <a:lstStyle/>
                    <a:p>
                      <a:pPr algn="ctr">
                        <a:lnSpc>
                          <a:spcPct val="115000"/>
                        </a:lnSpc>
                        <a:spcBef>
                          <a:spcPts val="600"/>
                        </a:spcBef>
                        <a:spcAft>
                          <a:spcPts val="600"/>
                        </a:spcAft>
                        <a:buNone/>
                      </a:pPr>
                      <a:r>
                        <a:rPr lang="en-ZA" sz="1200" b="1" kern="0">
                          <a:solidFill>
                            <a:schemeClr val="bg1"/>
                          </a:solidFill>
                          <a:effectLst/>
                        </a:rPr>
                        <a:t>Item</a:t>
                      </a:r>
                      <a:endParaRPr lang="en-ZA" sz="11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a:solidFill>
                            <a:schemeClr val="bg1"/>
                          </a:solidFill>
                          <a:effectLst/>
                        </a:rPr>
                        <a:t>Unit Cost (ZAR)</a:t>
                      </a:r>
                      <a:endParaRPr lang="en-ZA" sz="11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solidFill>
                            <a:schemeClr val="bg1"/>
                          </a:solidFill>
                          <a:effectLst/>
                        </a:rPr>
                        <a:t>Quantity</a:t>
                      </a:r>
                      <a:endParaRPr lang="en-ZA"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tc>
                  <a:txBody>
                    <a:bodyPr/>
                    <a:lstStyle/>
                    <a:p>
                      <a:pPr algn="ctr">
                        <a:lnSpc>
                          <a:spcPct val="115000"/>
                        </a:lnSpc>
                        <a:spcBef>
                          <a:spcPts val="600"/>
                        </a:spcBef>
                        <a:spcAft>
                          <a:spcPts val="600"/>
                        </a:spcAft>
                        <a:buNone/>
                      </a:pPr>
                      <a:r>
                        <a:rPr lang="en-ZA" sz="1200" b="1" kern="0" dirty="0">
                          <a:solidFill>
                            <a:schemeClr val="bg1"/>
                          </a:solidFill>
                          <a:effectLst/>
                        </a:rPr>
                        <a:t>Total Cost (ZAR)</a:t>
                      </a:r>
                      <a:endParaRPr lang="en-ZA"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188133"/>
                    </a:solidFill>
                  </a:tcPr>
                </a:tc>
                <a:extLst>
                  <a:ext uri="{0D108BD9-81ED-4DB2-BD59-A6C34878D82A}">
                    <a16:rowId xmlns:a16="http://schemas.microsoft.com/office/drawing/2014/main" val="1052805338"/>
                  </a:ext>
                </a:extLst>
              </a:tr>
              <a:tr h="262992">
                <a:tc>
                  <a:txBody>
                    <a:bodyPr/>
                    <a:lstStyle/>
                    <a:p>
                      <a:pPr>
                        <a:lnSpc>
                          <a:spcPct val="115000"/>
                        </a:lnSpc>
                        <a:spcBef>
                          <a:spcPts val="600"/>
                        </a:spcBef>
                        <a:spcAft>
                          <a:spcPts val="600"/>
                        </a:spcAft>
                        <a:buNone/>
                      </a:pPr>
                      <a:r>
                        <a:rPr lang="en-ZA" sz="1200" kern="0">
                          <a:effectLst/>
                        </a:rPr>
                        <a:t>Tunnel repair</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138,758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138,758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1241740"/>
                  </a:ext>
                </a:extLst>
              </a:tr>
              <a:tr h="262992">
                <a:tc>
                  <a:txBody>
                    <a:bodyPr/>
                    <a:lstStyle/>
                    <a:p>
                      <a:pPr>
                        <a:lnSpc>
                          <a:spcPct val="115000"/>
                        </a:lnSpc>
                        <a:spcBef>
                          <a:spcPts val="600"/>
                        </a:spcBef>
                        <a:spcAft>
                          <a:spcPts val="600"/>
                        </a:spcAft>
                        <a:buNone/>
                      </a:pPr>
                      <a:r>
                        <a:rPr lang="en-ZA" sz="1200" kern="0">
                          <a:effectLst/>
                        </a:rPr>
                        <a:t>Packhouse repairs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62,000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rPr>
                        <a:t>62,000</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2131582"/>
                  </a:ext>
                </a:extLst>
              </a:tr>
              <a:tr h="262992">
                <a:tc>
                  <a:txBody>
                    <a:bodyPr/>
                    <a:lstStyle/>
                    <a:p>
                      <a:pPr>
                        <a:lnSpc>
                          <a:spcPct val="115000"/>
                        </a:lnSpc>
                        <a:spcBef>
                          <a:spcPts val="600"/>
                        </a:spcBef>
                        <a:spcAft>
                          <a:spcPts val="600"/>
                        </a:spcAft>
                        <a:buNone/>
                      </a:pPr>
                      <a:r>
                        <a:rPr lang="en-ZA" sz="1200" kern="0">
                          <a:effectLst/>
                        </a:rPr>
                        <a:t>Borehole equipment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13,000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13,000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3398555"/>
                  </a:ext>
                </a:extLst>
              </a:tr>
              <a:tr h="439958">
                <a:tc>
                  <a:txBody>
                    <a:bodyPr/>
                    <a:lstStyle/>
                    <a:p>
                      <a:pPr>
                        <a:lnSpc>
                          <a:spcPct val="115000"/>
                        </a:lnSpc>
                        <a:spcBef>
                          <a:spcPts val="600"/>
                        </a:spcBef>
                        <a:spcAft>
                          <a:spcPts val="600"/>
                        </a:spcAft>
                        <a:buNone/>
                      </a:pPr>
                      <a:r>
                        <a:rPr lang="en-ZA" sz="1200" kern="0">
                          <a:effectLst/>
                        </a:rPr>
                        <a:t>Packhouse panneting machine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6,000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6,000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3344225"/>
                  </a:ext>
                </a:extLst>
              </a:tr>
              <a:tr h="439958">
                <a:tc>
                  <a:txBody>
                    <a:bodyPr/>
                    <a:lstStyle/>
                    <a:p>
                      <a:pPr>
                        <a:lnSpc>
                          <a:spcPct val="115000"/>
                        </a:lnSpc>
                        <a:spcBef>
                          <a:spcPts val="600"/>
                        </a:spcBef>
                        <a:spcAft>
                          <a:spcPts val="600"/>
                        </a:spcAft>
                        <a:buNone/>
                      </a:pPr>
                      <a:r>
                        <a:rPr lang="en-ZA" sz="1200" kern="0">
                          <a:effectLst/>
                        </a:rPr>
                        <a:t>Packhouse 5kg table scales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4,000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4,000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4242164"/>
                  </a:ext>
                </a:extLst>
              </a:tr>
              <a:tr h="439958">
                <a:tc>
                  <a:txBody>
                    <a:bodyPr/>
                    <a:lstStyle/>
                    <a:p>
                      <a:pPr>
                        <a:lnSpc>
                          <a:spcPct val="115000"/>
                        </a:lnSpc>
                        <a:spcBef>
                          <a:spcPts val="600"/>
                        </a:spcBef>
                        <a:spcAft>
                          <a:spcPts val="600"/>
                        </a:spcAft>
                        <a:buNone/>
                      </a:pPr>
                      <a:r>
                        <a:rPr lang="en-ZA" sz="1200" kern="0">
                          <a:effectLst/>
                        </a:rPr>
                        <a:t>Packhouse drying buckets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400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8,000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003309"/>
                  </a:ext>
                </a:extLst>
              </a:tr>
              <a:tr h="262992">
                <a:tc>
                  <a:txBody>
                    <a:bodyPr/>
                    <a:lstStyle/>
                    <a:p>
                      <a:pPr>
                        <a:lnSpc>
                          <a:spcPct val="115000"/>
                        </a:lnSpc>
                        <a:spcBef>
                          <a:spcPts val="600"/>
                        </a:spcBef>
                        <a:spcAft>
                          <a:spcPts val="600"/>
                        </a:spcAft>
                        <a:buNone/>
                      </a:pPr>
                      <a:r>
                        <a:rPr lang="en-ZA" sz="1200" kern="0">
                          <a:effectLst/>
                        </a:rPr>
                        <a:t>Packhouse crates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90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18,000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2299050"/>
                  </a:ext>
                </a:extLst>
              </a:tr>
              <a:tr h="439958">
                <a:tc>
                  <a:txBody>
                    <a:bodyPr/>
                    <a:lstStyle/>
                    <a:p>
                      <a:pPr>
                        <a:lnSpc>
                          <a:spcPct val="115000"/>
                        </a:lnSpc>
                        <a:spcBef>
                          <a:spcPts val="600"/>
                        </a:spcBef>
                        <a:spcAft>
                          <a:spcPts val="600"/>
                        </a:spcAft>
                        <a:buNone/>
                      </a:pPr>
                      <a:r>
                        <a:rPr lang="en-ZA" sz="1200" kern="0">
                          <a:effectLst/>
                        </a:rPr>
                        <a:t>Packhouse Meto-gun machines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500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3</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1,500</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6987531"/>
                  </a:ext>
                </a:extLst>
              </a:tr>
              <a:tr h="439958">
                <a:tc>
                  <a:txBody>
                    <a:bodyPr/>
                    <a:lstStyle/>
                    <a:p>
                      <a:pPr>
                        <a:lnSpc>
                          <a:spcPct val="115000"/>
                        </a:lnSpc>
                        <a:spcBef>
                          <a:spcPts val="600"/>
                        </a:spcBef>
                        <a:spcAft>
                          <a:spcPts val="600"/>
                        </a:spcAft>
                        <a:buNone/>
                      </a:pPr>
                      <a:r>
                        <a:rPr lang="en-ZA" sz="1200" kern="0">
                          <a:effectLst/>
                        </a:rPr>
                        <a:t>Baby cabbage seedlings (4000/tunnel)</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[To be added]</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[To be confirmed]</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[To be calculated]</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3519907"/>
                  </a:ext>
                </a:extLst>
              </a:tr>
              <a:tr h="439958">
                <a:tc>
                  <a:txBody>
                    <a:bodyPr/>
                    <a:lstStyle/>
                    <a:p>
                      <a:pPr>
                        <a:lnSpc>
                          <a:spcPct val="115000"/>
                        </a:lnSpc>
                        <a:spcBef>
                          <a:spcPts val="600"/>
                        </a:spcBef>
                        <a:spcAft>
                          <a:spcPts val="600"/>
                        </a:spcAft>
                        <a:buNone/>
                      </a:pPr>
                      <a:r>
                        <a:rPr lang="en-ZA" sz="1200" kern="0">
                          <a:effectLst/>
                        </a:rPr>
                        <a:t>Irrigation system upgrades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[To be added]</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[To be confirmed]</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rPr>
                        <a:t>[To be calculated]</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983838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8. Financial Plan</a:t>
            </a:r>
            <a:endParaRPr lang="en-US" sz="3600" dirty="0"/>
          </a:p>
        </p:txBody>
      </p:sp>
      <p:sp>
        <p:nvSpPr>
          <p:cNvPr id="7" name="Text 1"/>
          <p:cNvSpPr/>
          <p:nvPr/>
        </p:nvSpPr>
        <p:spPr>
          <a:xfrm>
            <a:off x="892957" y="2969601"/>
            <a:ext cx="4043680" cy="621982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8.2 Detailed Use of Funds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requested capital will be allocated as follows: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Infrastructure Repairs and Upgrades: Tunnels, greenhouse, packhouse, borehole equipment.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Equipment Acquisition: Packing and grading equipment, scales, and crates.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Production Inputs: Seedlings, fertilizers, and irrigation infrastructure.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Operational Costs: Recruitment, training, certification renewal, and initial working capital.</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This phased investment approach ensures that critical infrastructure is operational first, followed by scaling production and expanding market engagement.</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8.3 Revenue Streams and Financial Projections (3-5 years)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Farm’s revenue model is built on the sale of fresh vegetables and herbs through diversified market channels, including retail chains, restaurants, informal traders, export buyers, and direct sales to the public.</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revenue streams: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Bulk sales to supermarkets and restaurants.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Sales to informal traders.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Direct farm gate and market sales.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Potential value-added product sales in later years.</a:t>
            </a:r>
            <a:endParaRPr lang="en-US" sz="1200" dirty="0"/>
          </a:p>
        </p:txBody>
      </p:sp>
      <p:pic>
        <p:nvPicPr>
          <p:cNvPr id="8" name="Image 4" descr="preencoded.png"/>
          <p:cNvPicPr>
            <a:picLocks noChangeAspect="1"/>
          </p:cNvPicPr>
          <p:nvPr/>
        </p:nvPicPr>
        <p:blipFill>
          <a:blip r:embed="rId7"/>
          <a:stretch>
            <a:fillRect/>
          </a:stretch>
        </p:blipFill>
        <p:spPr>
          <a:xfrm>
            <a:off x="5290099" y="1683553"/>
            <a:ext cx="1752600" cy="2705100"/>
          </a:xfrm>
          <a:prstGeom prst="rect">
            <a:avLst/>
          </a:prstGeom>
        </p:spPr>
      </p:pic>
      <p:sp>
        <p:nvSpPr>
          <p:cNvPr id="9"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32</a:t>
            </a:r>
            <a:endParaRPr 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8. Financial Plan</a:t>
            </a:r>
            <a:endParaRPr lang="en-US" sz="3600" dirty="0"/>
          </a:p>
        </p:txBody>
      </p:sp>
      <p:sp>
        <p:nvSpPr>
          <p:cNvPr id="7" name="Text 1"/>
          <p:cNvSpPr/>
          <p:nvPr/>
        </p:nvSpPr>
        <p:spPr>
          <a:xfrm>
            <a:off x="953917" y="2616984"/>
            <a:ext cx="4038600" cy="511492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Growth assumptions:</a:t>
            </a:r>
            <a:endParaRPr lang="en-US" sz="1200" b="1"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Annual production growth of 10%.</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Production cost growth of 20%, excluding labour.</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Efficiency improvements from Year 2, including in-house seedling production.</a:t>
            </a:r>
            <a:endParaRPr lang="en-US" sz="1200" dirty="0"/>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Profitability:</a:t>
            </a:r>
            <a:endParaRPr lang="en-US" sz="1200" b="1"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Break-even: Projected within the first 9 months.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Profit growth: Expected to increase by approximately 10% per annum from Year 2 onward.</a:t>
            </a:r>
            <a:endParaRPr lang="en-US" sz="1200" dirty="0"/>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8.4 Profit and Loss Forecast</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farm anticipates steady revenue growth, driven by increased production capacity and expanding market access. Profit margins will initially be constrained by start-up costs but will improve as operational efficiencies are implemented.</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 detailed year-by-year Profit and Loss Statement will be included in the final financial annexures, reflecting projected revenues, costs of goods sold, gross profit, operating expenses, and net profit.</a:t>
            </a:r>
            <a:endParaRPr lang="en-US" sz="1200" dirty="0"/>
          </a:p>
        </p:txBody>
      </p:sp>
      <p:pic>
        <p:nvPicPr>
          <p:cNvPr id="8" name="Image 4" descr="preencoded.png"/>
          <p:cNvPicPr>
            <a:picLocks noChangeAspect="1"/>
          </p:cNvPicPr>
          <p:nvPr/>
        </p:nvPicPr>
        <p:blipFill>
          <a:blip r:embed="rId7"/>
          <a:stretch>
            <a:fillRect/>
          </a:stretch>
        </p:blipFill>
        <p:spPr>
          <a:xfrm>
            <a:off x="5290099" y="1683553"/>
            <a:ext cx="1752600" cy="2705100"/>
          </a:xfrm>
          <a:prstGeom prst="rect">
            <a:avLst/>
          </a:prstGeom>
        </p:spPr>
      </p:pic>
      <p:sp>
        <p:nvSpPr>
          <p:cNvPr id="9"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33</a:t>
            </a: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8. Financial Plan</a:t>
            </a:r>
            <a:endParaRPr lang="en-US" sz="3600" dirty="0"/>
          </a:p>
        </p:txBody>
      </p:sp>
      <p:sp>
        <p:nvSpPr>
          <p:cNvPr id="7" name="Text 1"/>
          <p:cNvSpPr/>
          <p:nvPr/>
        </p:nvSpPr>
        <p:spPr>
          <a:xfrm>
            <a:off x="892957" y="2741195"/>
            <a:ext cx="3862929" cy="52387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8.5 Cash Flow Projections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Maintaining positive cash flow is critical for operational stability. Cash flow projections account for:</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Seasonal production cycles.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Customer payment terms.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Ongoing capital expenditure requirements.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Working capital needs.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 monthly cash flow forecast for the first 24 months will be developed to guide financial management and support funding disbursement schedules.</a:t>
            </a:r>
            <a:endParaRPr lang="en-US" sz="1200" dirty="0"/>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8.6 Break-Even Analysis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Based on projected production volumes, pricing, and cost structures, Ikhwezi Farm expects to reach its break-even point within the first 9 months of operation. Early break-even performance will be supported by:</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Pre-committed market demand from previous clients.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Efficient cost control.</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Phased production scaling.</a:t>
            </a:r>
            <a:endParaRPr lang="en-US" sz="1200" dirty="0"/>
          </a:p>
        </p:txBody>
      </p:sp>
      <p:pic>
        <p:nvPicPr>
          <p:cNvPr id="8" name="Image 4" descr="preencoded.png"/>
          <p:cNvPicPr>
            <a:picLocks noChangeAspect="1"/>
          </p:cNvPicPr>
          <p:nvPr/>
        </p:nvPicPr>
        <p:blipFill>
          <a:blip r:embed="rId7"/>
          <a:stretch>
            <a:fillRect/>
          </a:stretch>
        </p:blipFill>
        <p:spPr>
          <a:xfrm>
            <a:off x="5290099" y="1683553"/>
            <a:ext cx="1752600" cy="2705100"/>
          </a:xfrm>
          <a:prstGeom prst="rect">
            <a:avLst/>
          </a:prstGeom>
        </p:spPr>
      </p:pic>
      <p:sp>
        <p:nvSpPr>
          <p:cNvPr id="9"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34</a:t>
            </a: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2918774" y="8015688"/>
            <a:ext cx="3604917" cy="190500"/>
          </a:xfrm>
          <a:prstGeom prst="rect">
            <a:avLst/>
          </a:prstGeom>
        </p:spPr>
      </p:pic>
      <p:sp>
        <p:nvSpPr>
          <p:cNvPr id="6" name="Text 0"/>
          <p:cNvSpPr/>
          <p:nvPr/>
        </p:nvSpPr>
        <p:spPr>
          <a:xfrm>
            <a:off x="2868292" y="2235565"/>
            <a:ext cx="4305300" cy="102870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8. Financial Plan</a:t>
            </a:r>
            <a:endParaRPr lang="en-US" sz="3600" dirty="0"/>
          </a:p>
        </p:txBody>
      </p:sp>
      <p:sp>
        <p:nvSpPr>
          <p:cNvPr id="7" name="Text 1"/>
          <p:cNvSpPr/>
          <p:nvPr/>
        </p:nvSpPr>
        <p:spPr>
          <a:xfrm>
            <a:off x="2868387" y="3484074"/>
            <a:ext cx="4106280" cy="34290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8.7 Return on Investment (ROI) and Funders’ Value Proposition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Funders can expect a compelling combination of financial return and social impact. Ikhwezi Farm offers: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Positive cash flow within the first year.</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Strong revenue growth prospects driven by diversified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Social impact through job creation, skills development, and empowerment of youth and women.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Environmental sustainability through efficient resource use and compliance with Global GAP standards.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These factors contribute to a low-risk, high-impact investment opportunity aligned with both financial and developmental objectives.</a:t>
            </a:r>
            <a:endParaRPr lang="en-US" sz="12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10" name="Image 4" descr="preencoded.png"/>
          <p:cNvPicPr>
            <a:picLocks noChangeAspect="1"/>
          </p:cNvPicPr>
          <p:nvPr/>
        </p:nvPicPr>
        <p:blipFill>
          <a:blip r:embed="rId7"/>
          <a:stretch>
            <a:fillRect/>
          </a:stretch>
        </p:blipFill>
        <p:spPr>
          <a:xfrm>
            <a:off x="854849" y="1962169"/>
            <a:ext cx="1647825" cy="6772275"/>
          </a:xfrm>
          <a:prstGeom prst="rect">
            <a:avLst/>
          </a:prstGeom>
        </p:spPr>
      </p:pic>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35</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26718" y="1970827"/>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9. Risk Assessment and </a:t>
            </a:r>
            <a:r>
              <a:rPr lang="en-US" sz="2625" b="1" dirty="0" err="1">
                <a:solidFill>
                  <a:srgbClr val="1D1D1D"/>
                </a:solidFill>
                <a:latin typeface="Sora" pitchFamily="34" charset="0"/>
                <a:ea typeface="Sora" pitchFamily="34" charset="-122"/>
                <a:cs typeface="Sora" pitchFamily="34" charset="-120"/>
              </a:rPr>
              <a:t>Migitation</a:t>
            </a:r>
            <a:endParaRPr lang="en-US" sz="2625" dirty="0"/>
          </a:p>
        </p:txBody>
      </p:sp>
      <p:sp>
        <p:nvSpPr>
          <p:cNvPr id="6" name="Text 1"/>
          <p:cNvSpPr/>
          <p:nvPr/>
        </p:nvSpPr>
        <p:spPr>
          <a:xfrm>
            <a:off x="2930690" y="3110227"/>
            <a:ext cx="4043977" cy="619125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Every agricultural enterprise faces a variety of risks that can impact operations, financial performance, and market access. For Ikhwezi Farm, understanding potential risks and proactively implementing mitigation strategies is essential for ensuring business resilience and protecting investor interests. This section identifies the key risks across business, operational, financial, and environmental categories, and outlines the comprehensive measures the farm will employ to minimize or manage these risks effectively.</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9.1 Business and Market Risks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Market dynamics can fluctuate due to changes in consumer demand, competition, and macroeconomic factors. These risks can affect sales volumes, pricing, and profitability.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Risks: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Volatility in market demand or consumer preferences.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Increased competition from new or existing producers.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Price fluctuations for fresh produce in both domestic and export markets.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Mitigation Strategies: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Diversification of customer base across retail, hospitality, informal trade, and export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Flexibility in crop selection to respond to changing market trends.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Building long-term supply contracts where possible to stabilize demand and pricing.</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36</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26718" y="1970827"/>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9. Risk Assessment and </a:t>
            </a:r>
            <a:r>
              <a:rPr lang="en-US" sz="2625" b="1" dirty="0" err="1">
                <a:solidFill>
                  <a:srgbClr val="1D1D1D"/>
                </a:solidFill>
                <a:latin typeface="Sora" pitchFamily="34" charset="0"/>
                <a:ea typeface="Sora" pitchFamily="34" charset="-122"/>
                <a:cs typeface="Sora" pitchFamily="34" charset="-120"/>
              </a:rPr>
              <a:t>Migitation</a:t>
            </a:r>
            <a:endParaRPr lang="en-US" sz="2625" dirty="0"/>
          </a:p>
        </p:txBody>
      </p:sp>
      <p:sp>
        <p:nvSpPr>
          <p:cNvPr id="6" name="Text 1"/>
          <p:cNvSpPr/>
          <p:nvPr/>
        </p:nvSpPr>
        <p:spPr>
          <a:xfrm>
            <a:off x="2930690" y="3110227"/>
            <a:ext cx="4419600" cy="538162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9.2 Operational Risks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Operational risks stem from production processes, infrastructure reliability, and workforce management. Any disruption in these areas can lead to production delays or quality issues.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Risks: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Infrastructure breakdowns or delays in facility upgrades.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Labor shortages or high turnover.</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Pest infestations or crop diseases impacting yields.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Mitigation Strategies: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Phased infrastructure repairs and upgrades, with a maintenance plan.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Competitive wages and continuous training programs to retain skilled workers.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Integrated pest management (IPM) practices and close monitoring of crop health.</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9.3 Financial Risks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Financial stability is crucial for sustaining operations, managing growth, and meeting investor expectations. Financial risks can arise from cash flow shortfalls, cost overruns, or changes in funding conditions.</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37</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marL="342900" indent="-342900" algn="l">
              <a:lnSpc>
                <a:spcPct val="79650"/>
              </a:lnSpc>
              <a:buSzPct val="100000"/>
              <a:buFont typeface="+mj-lt"/>
              <a:buAutoNum type="arabicPeriod"/>
            </a:pPr>
            <a:r>
              <a:rPr lang="en-US" sz="3375" b="1" dirty="0">
                <a:solidFill>
                  <a:srgbClr val="1D1D1D"/>
                </a:solidFill>
                <a:latin typeface="Sora" pitchFamily="34" charset="0"/>
                <a:ea typeface="Sora" pitchFamily="34" charset="-122"/>
                <a:cs typeface="Sora" pitchFamily="34" charset="-120"/>
              </a:rPr>
              <a:t>Executive Summary</a:t>
            </a:r>
            <a:endParaRPr lang="en-US" sz="3375" dirty="0"/>
          </a:p>
        </p:txBody>
      </p:sp>
      <p:sp>
        <p:nvSpPr>
          <p:cNvPr id="7" name="Text 1"/>
          <p:cNvSpPr/>
          <p:nvPr/>
        </p:nvSpPr>
        <p:spPr>
          <a:xfrm>
            <a:off x="892957" y="2407828"/>
            <a:ext cx="4514850" cy="635317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050" dirty="0" err="1"/>
              <a:t>Ikhwezi</a:t>
            </a:r>
            <a:r>
              <a:rPr lang="en-US" sz="1050" dirty="0"/>
              <a:t> Farm aims to lead in high-value greenhouse vegetables, building on its quality and community focus. Now entering a key growth phase, it outlines its mission, expansion goals, funding needs, and financial outlook, highlighting its value to investors committed to inclusive, sustainable agribusiness in South Africa.</a:t>
            </a:r>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1.1 Business Overview</a:t>
            </a:r>
            <a:endParaRPr lang="en-US" sz="1050" dirty="0"/>
          </a:p>
          <a:p>
            <a:pPr marL="0" indent="0" algn="l">
              <a:lnSpc>
                <a:spcPts val="1600"/>
              </a:lnSpc>
              <a:spcBef>
                <a:spcPts val="600"/>
              </a:spcBef>
              <a:spcAft>
                <a:spcPts val="600"/>
              </a:spcAft>
              <a:buNone/>
            </a:pPr>
            <a:r>
              <a:rPr lang="en-US" sz="1050" dirty="0" err="1"/>
              <a:t>Ikhwezi</a:t>
            </a:r>
            <a:r>
              <a:rPr lang="en-US" sz="1050" dirty="0"/>
              <a:t> Farm, a black woman-owned, disabled-led agribusiness in Pretoria, specializes in greenhouse vegetables. Founded in 2005, it serves top clients like Woolworths and Pick 'n Pay. Led by Global GAP-certified Ms. Sindisiwe Sabela, it re-registered in 2022 to focus on tech growth, market expansion, and social impact.</a:t>
            </a:r>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1.2 Mission and Vision</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Compelling and inspiring mission and vision statements are imperative to propel the company's activities and plans. They also communicate Ikhwezi Farm's role and values to stakeholders like employees, customers, and financiers.</a:t>
            </a:r>
            <a:endParaRPr lang="en-US" sz="1050" dirty="0"/>
          </a:p>
          <a:p>
            <a:pPr marL="0" indent="0" algn="l">
              <a:lnSpc>
                <a:spcPts val="1600"/>
              </a:lnSpc>
              <a:spcBef>
                <a:spcPts val="6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Mission:</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To be at the leading edge of greenhouse farming, supplying healthy, high-quality vegetables to both domestic and export markets and contributing to communities in terms of jobs, training, and supporting sustainable farming.</a:t>
            </a:r>
            <a:endParaRPr lang="en-US" sz="1050" dirty="0"/>
          </a:p>
          <a:p>
            <a:pPr marL="0" indent="0" algn="l">
              <a:lnSpc>
                <a:spcPts val="1600"/>
              </a:lnSpc>
              <a:spcBef>
                <a:spcPts val="6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Vision:</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To use state-of-the-art greenhouse technology and sustainable farming methods to grow healthy, high-quality produce year-round, contributing to South Africa's food security and socioeconomic development.</a:t>
            </a:r>
            <a:endParaRPr lang="en-US" sz="1050"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5553008" y="1673028"/>
            <a:ext cx="1533525" cy="2505075"/>
          </a:xfrm>
          <a:prstGeom prst="rect">
            <a:avLst/>
          </a:prstGeom>
        </p:spPr>
      </p:pic>
      <p:sp>
        <p:nvSpPr>
          <p:cNvPr id="10" name="Text 3"/>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26718" y="1970827"/>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9. Risk Assessment and </a:t>
            </a:r>
            <a:r>
              <a:rPr lang="en-US" sz="2625" b="1" dirty="0" err="1">
                <a:solidFill>
                  <a:srgbClr val="1D1D1D"/>
                </a:solidFill>
                <a:latin typeface="Sora" pitchFamily="34" charset="0"/>
                <a:ea typeface="Sora" pitchFamily="34" charset="-122"/>
                <a:cs typeface="Sora" pitchFamily="34" charset="-120"/>
              </a:rPr>
              <a:t>Migitation</a:t>
            </a:r>
            <a:endParaRPr lang="en-US" sz="2625" dirty="0"/>
          </a:p>
        </p:txBody>
      </p:sp>
      <p:sp>
        <p:nvSpPr>
          <p:cNvPr id="6" name="Text 1"/>
          <p:cNvSpPr/>
          <p:nvPr/>
        </p:nvSpPr>
        <p:spPr>
          <a:xfrm>
            <a:off x="2930690" y="3081259"/>
            <a:ext cx="4301328" cy="6201167"/>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Key Risks:</a:t>
            </a:r>
            <a:endParaRPr lang="en-US" sz="1200" b="1"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Initial capital shortfall or delays in securing funding.</a:t>
            </a:r>
            <a:endParaRPr lang="en-US" sz="1200"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Rising input costs exceeding projections.</a:t>
            </a:r>
            <a:endParaRPr lang="en-US" sz="1200"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Delayed customer payments impacting cash flow.</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Mitigation Strategies:</a:t>
            </a:r>
            <a:endParaRPr lang="en-US" sz="1200" b="1"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Detailed cash flow planning with conservative assumptions.</a:t>
            </a:r>
            <a:endParaRPr lang="en-US" sz="1200"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Early engagement with lenders and investors to secure capital.</a:t>
            </a:r>
            <a:endParaRPr lang="en-US" sz="1200" dirty="0">
              <a:latin typeface="Titillium Web" panose="00000500000000000000" pitchFamily="2" charset="0"/>
            </a:endParaRPr>
          </a:p>
          <a:p>
            <a:pPr marL="342900" indent="-342900" algn="l">
              <a:lnSpc>
                <a:spcPts val="1600"/>
              </a:lnSpc>
              <a:spcBef>
                <a:spcPts val="600"/>
              </a:spcBef>
              <a:spcAft>
                <a:spcPts val="600"/>
              </a:spcAft>
              <a:buSzPct val="100000"/>
              <a:buChar char="•"/>
            </a:pPr>
            <a:r>
              <a:rPr lang="en-US" sz="1200" dirty="0">
                <a:solidFill>
                  <a:srgbClr val="1D1D1D"/>
                </a:solidFill>
                <a:latin typeface="Titillium Web" panose="00000500000000000000" pitchFamily="2" charset="0"/>
                <a:ea typeface="Titillium Web" pitchFamily="34" charset="-122"/>
                <a:cs typeface="Titillium Web" pitchFamily="34" charset="-120"/>
              </a:rPr>
              <a:t>Establishing credit policies and negotiating payment terms with buyers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9.4 Environmental and Regulatory Risks</a:t>
            </a:r>
            <a:endParaRPr lang="en-US" sz="1200" dirty="0">
              <a:latin typeface="Titillium Web" panose="00000500000000000000" pitchFamily="2" charset="0"/>
            </a:endParaRP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Risks:</a:t>
            </a:r>
            <a:endParaRPr lang="en-US" sz="1200" dirty="0">
              <a:latin typeface="Titillium Web" panose="00000500000000000000" pitchFamily="2" charset="0"/>
            </a:endParaRP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Drought or water shortages impacting irrigation.</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Changes in regulations or export rules.</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Non-compliance with certifications like Global GAP.</a:t>
            </a: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Mitigations:</a:t>
            </a:r>
            <a:endParaRPr lang="en-US" sz="1200" dirty="0">
              <a:latin typeface="Titillium Web" panose="00000500000000000000" pitchFamily="2" charset="0"/>
            </a:endParaRP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Use water-efficient drip irrigation.</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Regularly review regulations and compliance needs.</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Engage early with certifiers to renew certifications on time.</a:t>
            </a:r>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38</a:t>
            </a:r>
            <a:endParaRPr 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585" y="2562549"/>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9. Risk Assessment and </a:t>
            </a:r>
            <a:r>
              <a:rPr lang="en-US" sz="2625" b="1" dirty="0" err="1">
                <a:solidFill>
                  <a:srgbClr val="1D1D1D"/>
                </a:solidFill>
                <a:latin typeface="Sora" pitchFamily="34" charset="0"/>
                <a:ea typeface="Sora" pitchFamily="34" charset="-122"/>
                <a:cs typeface="Sora" pitchFamily="34" charset="-120"/>
              </a:rPr>
              <a:t>Migitation</a:t>
            </a:r>
            <a:endParaRPr lang="en-US" sz="2625" dirty="0"/>
          </a:p>
        </p:txBody>
      </p:sp>
      <p:sp>
        <p:nvSpPr>
          <p:cNvPr id="6" name="Text 1"/>
          <p:cNvSpPr/>
          <p:nvPr/>
        </p:nvSpPr>
        <p:spPr>
          <a:xfrm>
            <a:off x="2930642" y="4176201"/>
            <a:ext cx="4419600" cy="2057400"/>
          </a:xfrm>
          <a:prstGeom prst="rect">
            <a:avLst/>
          </a:prstGeom>
          <a:noFill/>
          <a:ln/>
        </p:spPr>
        <p:txBody>
          <a:bodyPr wrap="square" lIns="0" tIns="0" rIns="0" bIns="0" rtlCol="0" anchor="ctr"/>
          <a:lstStyle/>
          <a:p>
            <a:pPr marL="742950" lvl="1" indent="-285750">
              <a:lnSpc>
                <a:spcPts val="1600"/>
              </a:lnSpc>
              <a:spcBef>
                <a:spcPts val="600"/>
              </a:spcBef>
              <a:spcAft>
                <a:spcPts val="600"/>
              </a:spcAft>
              <a:buFont typeface="Arial" panose="020B0604020202020204" pitchFamily="34" charset="0"/>
              <a:buChar char="•"/>
            </a:pPr>
            <a:endParaRPr lang="en-US" sz="1200" dirty="0">
              <a:latin typeface="Titillium Web" panose="00000500000000000000" pitchFamily="2" charset="0"/>
            </a:endParaRPr>
          </a:p>
          <a:p>
            <a:pPr>
              <a:lnSpc>
                <a:spcPts val="1600"/>
              </a:lnSpc>
              <a:spcBef>
                <a:spcPts val="600"/>
              </a:spcBef>
              <a:spcAft>
                <a:spcPts val="600"/>
              </a:spcAft>
              <a:buFont typeface="Arial" panose="020B0604020202020204" pitchFamily="34" charset="0"/>
              <a:buChar char="•"/>
            </a:pPr>
            <a:r>
              <a:rPr lang="en-US" sz="1200" b="1" dirty="0">
                <a:latin typeface="Titillium Web" panose="00000500000000000000" pitchFamily="2" charset="0"/>
              </a:rPr>
              <a:t>Mitigations:</a:t>
            </a:r>
            <a:endParaRPr lang="en-US" sz="1200" dirty="0">
              <a:latin typeface="Titillium Web" panose="00000500000000000000" pitchFamily="2" charset="0"/>
            </a:endParaRP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Use water-efficient drip irrigation.</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Regularly review regulations and compliance needs.</a:t>
            </a:r>
          </a:p>
          <a:p>
            <a:pPr marL="742950" lvl="1" indent="-285750">
              <a:lnSpc>
                <a:spcPts val="1600"/>
              </a:lnSpc>
              <a:spcBef>
                <a:spcPts val="600"/>
              </a:spcBef>
              <a:spcAft>
                <a:spcPts val="600"/>
              </a:spcAft>
              <a:buFont typeface="Arial" panose="020B0604020202020204" pitchFamily="34" charset="0"/>
              <a:buChar char="•"/>
            </a:pPr>
            <a:r>
              <a:rPr lang="en-US" sz="1200" dirty="0">
                <a:latin typeface="Titillium Web" panose="00000500000000000000" pitchFamily="2" charset="0"/>
              </a:rPr>
              <a:t>Engage early with certifiers to renew certifications on </a:t>
            </a:r>
            <a:endParaRPr lang="en-US" sz="1200" b="1" dirty="0">
              <a:solidFill>
                <a:srgbClr val="1D1D1D"/>
              </a:solidFill>
              <a:latin typeface="Titillium Web" pitchFamily="34" charset="0"/>
            </a:endParaRPr>
          </a:p>
          <a:p>
            <a:pPr lvl="1">
              <a:lnSpc>
                <a:spcPts val="1600"/>
              </a:lnSpc>
              <a:spcBef>
                <a:spcPts val="600"/>
              </a:spcBef>
              <a:spcAft>
                <a:spcPts val="600"/>
              </a:spcAft>
            </a:pPr>
            <a:endParaRPr lang="en-US" sz="1200" b="1" dirty="0">
              <a:solidFill>
                <a:srgbClr val="1D1D1D"/>
              </a:solidFill>
              <a:latin typeface="Titillium Web" pitchFamily="34" charset="0"/>
              <a:ea typeface="Titillium Web" pitchFamily="34" charset="-122"/>
              <a:cs typeface="Titillium Web" pitchFamily="34" charset="-120"/>
            </a:endParaRPr>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9.5 Mitigation Strategy Summary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Farm’s approach to risk management integrates preventive, corrective, and adaptive measures. By combining proactive planning, ongoing monitoring, and expert guidance, the farm aims to minimize risk exposure and respond swiftly to any challenges that arise. Regular risk reviews will be conducted as part of the farm’s management process to ensure continued resilience and adaptability.</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39</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76250" y="5694331"/>
            <a:ext cx="6819900" cy="3849529"/>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812466" y="2337749"/>
            <a:ext cx="6477000" cy="365760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Beyond profitability, Ikhwezi Farm is committed to delivering positive social, environmental, and economic outcomes. As a black woman-owned and differently-abled enterprise, the farm operates with a deep sense of responsibility toward its employees, community, and the broader South African agricultural sector. This section outlines how Ikhwezi Farm’s operations generate measurable impacts aligned with national development priorities and global sustainability goals. These outcomes enhance the business’s value proposition and appeal to socially responsible investors and partners.</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b="1" dirty="0">
                <a:solidFill>
                  <a:srgbClr val="1D1D1D"/>
                </a:solidFill>
                <a:latin typeface="Titillium Web" panose="00000500000000000000" pitchFamily="2" charset="0"/>
                <a:ea typeface="Titillium Web" pitchFamily="34" charset="-122"/>
                <a:cs typeface="Titillium Web" pitchFamily="34" charset="-120"/>
              </a:rPr>
              <a:t>10.1 Job Creation and Community Development</a:t>
            </a:r>
            <a:endParaRPr lang="en-US" sz="120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D1D1D"/>
                </a:solidFill>
                <a:latin typeface="Titillium Web" panose="00000500000000000000" pitchFamily="2" charset="0"/>
                <a:ea typeface="Titillium Web" pitchFamily="34" charset="-122"/>
                <a:cs typeface="Titillium Web" pitchFamily="34" charset="-120"/>
              </a:rPr>
              <a:t>Ikhwezi Farm has a strong history of creating employment and supporting community development. The farm’s inclusive hiring practices prioritize the recruitment of youth, women, and individuals from disadvantaged backgrounds. By providing meaningful employment, skills training, and leadership opportunities, Ikhwezi Farm contributes directly to local economic development and social empowerment.</a:t>
            </a:r>
            <a:endParaRPr lang="en-US" sz="1200" dirty="0">
              <a:latin typeface="Titillium Web" panose="00000500000000000000" pitchFamily="2" charset="0"/>
            </a:endParaRPr>
          </a:p>
          <a:p>
            <a:pPr marL="0" indent="0" algn="l">
              <a:lnSpc>
                <a:spcPct val="105600"/>
              </a:lnSpc>
              <a:buNone/>
            </a:pPr>
            <a:r>
              <a:rPr lang="en-US" sz="1200" dirty="0">
                <a:solidFill>
                  <a:srgbClr val="000000"/>
                </a:solidFill>
              </a:rPr>
              <a:t> </a:t>
            </a:r>
            <a:endParaRPr lang="en-US" sz="1200" dirty="0"/>
          </a:p>
        </p:txBody>
      </p:sp>
      <p:pic>
        <p:nvPicPr>
          <p:cNvPr id="6" name="Image 3" descr="preencoded.png"/>
          <p:cNvPicPr>
            <a:picLocks noChangeAspect="1"/>
          </p:cNvPicPr>
          <p:nvPr/>
        </p:nvPicPr>
        <p:blipFill>
          <a:blip r:embed="rId6"/>
          <a:stretch>
            <a:fillRect/>
          </a:stretch>
        </p:blipFill>
        <p:spPr>
          <a:xfrm>
            <a:off x="807232" y="1417949"/>
            <a:ext cx="85725" cy="733425"/>
          </a:xfrm>
          <a:prstGeom prst="rect">
            <a:avLst/>
          </a:prstGeom>
        </p:spPr>
      </p:pic>
      <p:sp>
        <p:nvSpPr>
          <p:cNvPr id="7" name="Text 1"/>
          <p:cNvSpPr/>
          <p:nvPr/>
        </p:nvSpPr>
        <p:spPr>
          <a:xfrm>
            <a:off x="1238926" y="1417949"/>
            <a:ext cx="5734050" cy="733425"/>
          </a:xfrm>
          <a:prstGeom prst="rect">
            <a:avLst/>
          </a:prstGeom>
          <a:noFill/>
          <a:ln/>
        </p:spPr>
        <p:txBody>
          <a:bodyPr wrap="square" lIns="0" tIns="0" rIns="0" bIns="0" rtlCol="0" anchor="ctr"/>
          <a:lstStyle/>
          <a:p>
            <a:pPr marL="0" indent="0" algn="l">
              <a:lnSpc>
                <a:spcPct val="79650"/>
              </a:lnSpc>
              <a:buNone/>
            </a:pPr>
            <a:r>
              <a:rPr lang="en-US" sz="2400" b="1" dirty="0">
                <a:solidFill>
                  <a:srgbClr val="1D1D1D"/>
                </a:solidFill>
                <a:latin typeface="Sora" pitchFamily="34" charset="0"/>
                <a:ea typeface="Sora" pitchFamily="34" charset="-122"/>
                <a:cs typeface="Sora" pitchFamily="34" charset="-120"/>
              </a:rPr>
              <a:t>10. Social, Environmental &amp; Economic Impact</a:t>
            </a:r>
            <a:endParaRPr lang="en-US" sz="2400" dirty="0"/>
          </a:p>
        </p:txBody>
      </p:sp>
      <p:sp>
        <p:nvSpPr>
          <p:cNvPr id="8"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9"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0" name="Text 4"/>
          <p:cNvSpPr/>
          <p:nvPr/>
        </p:nvSpPr>
        <p:spPr>
          <a:xfrm>
            <a:off x="812952" y="6240247"/>
            <a:ext cx="4467225" cy="277177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FFFFFF"/>
                </a:solidFill>
                <a:latin typeface="Titillium Web" pitchFamily="34" charset="0"/>
                <a:ea typeface="Titillium Web" pitchFamily="34" charset="-122"/>
                <a:cs typeface="Titillium Web" pitchFamily="34" charset="-120"/>
              </a:rPr>
              <a:t>Key Community Impact Highlights:</a:t>
            </a:r>
            <a:endParaRPr lang="en-US" sz="1200" dirty="0"/>
          </a:p>
          <a:p>
            <a:pPr marL="342900" indent="-342900" algn="l">
              <a:lnSpc>
                <a:spcPts val="1600"/>
              </a:lnSpc>
              <a:spcBef>
                <a:spcPts val="600"/>
              </a:spcBef>
              <a:spcAft>
                <a:spcPts val="600"/>
              </a:spcAft>
              <a:buSzPct val="100000"/>
              <a:buChar char="•"/>
            </a:pPr>
            <a:r>
              <a:rPr lang="en-US" sz="1200" dirty="0">
                <a:solidFill>
                  <a:srgbClr val="FFFFFF"/>
                </a:solidFill>
                <a:latin typeface="Titillium Web" pitchFamily="34" charset="0"/>
                <a:ea typeface="Titillium Web" pitchFamily="34" charset="-122"/>
                <a:cs typeface="Titillium Web" pitchFamily="34" charset="-120"/>
              </a:rPr>
              <a:t>Initial creation of 5 permanent jobs, with additional seasonal employment during peak periods.</a:t>
            </a:r>
            <a:endParaRPr lang="en-US" sz="1200" dirty="0"/>
          </a:p>
          <a:p>
            <a:pPr marL="342900" indent="-342900" algn="l">
              <a:lnSpc>
                <a:spcPts val="1600"/>
              </a:lnSpc>
              <a:spcBef>
                <a:spcPts val="600"/>
              </a:spcBef>
              <a:spcAft>
                <a:spcPts val="600"/>
              </a:spcAft>
              <a:buSzPct val="100000"/>
              <a:buChar char="•"/>
            </a:pPr>
            <a:r>
              <a:rPr lang="en-US" sz="1200" dirty="0">
                <a:solidFill>
                  <a:srgbClr val="FFFFFF"/>
                </a:solidFill>
                <a:latin typeface="Titillium Web" pitchFamily="34" charset="0"/>
                <a:ea typeface="Titillium Web" pitchFamily="34" charset="-122"/>
                <a:cs typeface="Titillium Web" pitchFamily="34" charset="-120"/>
              </a:rPr>
              <a:t>A commitment to mentoring and developing young agricultural professionals, including the active succession planning for Kuhle.</a:t>
            </a:r>
            <a:endParaRPr lang="en-US" sz="1200" dirty="0"/>
          </a:p>
          <a:p>
            <a:pPr marL="342900" indent="-342900" algn="l">
              <a:lnSpc>
                <a:spcPts val="1600"/>
              </a:lnSpc>
              <a:spcBef>
                <a:spcPts val="600"/>
              </a:spcBef>
              <a:spcAft>
                <a:spcPts val="600"/>
              </a:spcAft>
              <a:buSzPct val="100000"/>
              <a:buChar char="•"/>
            </a:pPr>
            <a:r>
              <a:rPr lang="en-US" sz="1200" dirty="0">
                <a:solidFill>
                  <a:srgbClr val="FFFFFF"/>
                </a:solidFill>
                <a:latin typeface="Titillium Web" pitchFamily="34" charset="0"/>
                <a:ea typeface="Titillium Web" pitchFamily="34" charset="-122"/>
                <a:cs typeface="Titillium Web" pitchFamily="34" charset="-120"/>
              </a:rPr>
              <a:t>Plans to revive the farm’s previous seedling donation and home garden support programs for community members.</a:t>
            </a:r>
            <a:endParaRPr lang="en-US" sz="1200" dirty="0"/>
          </a:p>
          <a:p>
            <a:pPr marL="342900" indent="-342900" algn="l">
              <a:lnSpc>
                <a:spcPts val="1600"/>
              </a:lnSpc>
              <a:spcBef>
                <a:spcPts val="600"/>
              </a:spcBef>
              <a:spcAft>
                <a:spcPts val="600"/>
              </a:spcAft>
              <a:buSzPct val="100000"/>
              <a:buChar char="•"/>
            </a:pPr>
            <a:r>
              <a:rPr lang="en-US" sz="1200" dirty="0">
                <a:solidFill>
                  <a:srgbClr val="FFFFFF"/>
                </a:solidFill>
                <a:latin typeface="Titillium Web" pitchFamily="34" charset="0"/>
                <a:ea typeface="Titillium Web" pitchFamily="34" charset="-122"/>
                <a:cs typeface="Titillium Web" pitchFamily="34" charset="-120"/>
              </a:rPr>
              <a:t>Future training programs to teach sustainable farming techniques to local youth and women.</a:t>
            </a:r>
            <a:endParaRPr lang="en-US" sz="1200" dirty="0"/>
          </a:p>
          <a:p>
            <a:pPr marL="0" indent="0" algn="l">
              <a:lnSpc>
                <a:spcPts val="1600"/>
              </a:lnSpc>
              <a:spcBef>
                <a:spcPts val="600"/>
              </a:spcBef>
              <a:spcAft>
                <a:spcPts val="600"/>
              </a:spcAft>
              <a:buNone/>
            </a:pPr>
            <a:r>
              <a:rPr lang="en-US" sz="1200" dirty="0">
                <a:solidFill>
                  <a:srgbClr val="FFFFFF"/>
                </a:solidFill>
                <a:latin typeface="Titillium Web" pitchFamily="34" charset="0"/>
                <a:ea typeface="Titillium Web" pitchFamily="34" charset="-122"/>
                <a:cs typeface="Titillium Web" pitchFamily="34" charset="-120"/>
              </a:rPr>
              <a:t>This employment strategy not only addresses unemployment but also builds a skilled local agricultural workforce.</a:t>
            </a:r>
            <a:endParaRPr lang="en-US" sz="1200" dirty="0"/>
          </a:p>
        </p:txBody>
      </p:sp>
      <p:pic>
        <p:nvPicPr>
          <p:cNvPr id="11" name="Image 4" descr="preencoded.png"/>
          <p:cNvPicPr>
            <a:picLocks noChangeAspect="1"/>
          </p:cNvPicPr>
          <p:nvPr/>
        </p:nvPicPr>
        <p:blipFill>
          <a:blip r:embed="rId7"/>
          <a:stretch>
            <a:fillRect/>
          </a:stretch>
        </p:blipFill>
        <p:spPr>
          <a:xfrm>
            <a:off x="5497373" y="5350695"/>
            <a:ext cx="1466850" cy="4458436"/>
          </a:xfrm>
          <a:prstGeom prst="rect">
            <a:avLst/>
          </a:prstGeom>
        </p:spPr>
      </p:pic>
      <p:sp>
        <p:nvSpPr>
          <p:cNvPr id="12"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40</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2079831"/>
            <a:ext cx="4305300" cy="12001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10. Social, Environmental &amp; Economic Impact</a:t>
            </a:r>
            <a:endParaRPr lang="en-US" sz="2800" dirty="0"/>
          </a:p>
        </p:txBody>
      </p:sp>
      <p:sp>
        <p:nvSpPr>
          <p:cNvPr id="6" name="Text 1"/>
          <p:cNvSpPr/>
          <p:nvPr/>
        </p:nvSpPr>
        <p:spPr>
          <a:xfrm>
            <a:off x="2930595" y="3452898"/>
            <a:ext cx="4305300" cy="48006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10.2 Environmental Sustainability Initiatives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Environmental stewardship is integrated into every aspect of Ikhwezi Farm’s operations. Greenhouse farming inherently reduces the environmental impact compared to open-field agriculture by optimizing resource use and minimizing waste.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Environmental Practices: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Water Conservation: The use of drip irrigation systems significantly reduces water usage.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Pest Management: The farm employs integrated pest management (IPM) to minimize chemical pesticide use.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Waste Reduction: Efficient production planning reduces crop waste, while organic waste will be composted or responsibly disposed of.</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Infrastructure Rehabilitation: Repairs and upgrades are designed to improve energy and resource efficiency.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By renewing its Global GAP certification, the farm will also formalize its commitment to sustainable production and food safety standards.</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41</a:t>
            </a:r>
            <a:endParaRPr 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2079831"/>
            <a:ext cx="4305300" cy="12001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10. Social, Environmental &amp; Economic Impact</a:t>
            </a:r>
            <a:endParaRPr lang="en-US" sz="2800" dirty="0"/>
          </a:p>
        </p:txBody>
      </p:sp>
      <p:sp>
        <p:nvSpPr>
          <p:cNvPr id="6" name="Text 1"/>
          <p:cNvSpPr/>
          <p:nvPr/>
        </p:nvSpPr>
        <p:spPr>
          <a:xfrm>
            <a:off x="2930595" y="3452898"/>
            <a:ext cx="4305300" cy="50292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10.3 Contribution to South Africa’s Agricultural and Food Security Goals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 aligns with South Africa’s national goals of promoting food security, supporting smallholder farmers, and driving inclusive growth in the agricultural sector. By producing high-quality, nutritious vegetables and herbs, the farm helps to meet the increasing demand for fresh produce among local consumers and contributes to dietary diversity.</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Economic and Food Security Contributions: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Increasing supply of affordable, fresh produce to both high-end and informal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Supporting South Africa’s agricultural development objectives, including black empowerment and land reform initiatives.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Potential to expand into export markets, contributing to the country’s trade balance and foreign exchange earnings.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Farm’s operations create value across the supply chain — from farm workers and local input suppliers to retailers and end consumers.</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42</a:t>
            </a:r>
            <a:endParaRPr 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2079831"/>
            <a:ext cx="4305300" cy="12001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10. Social, Environmental &amp; Economic Impact</a:t>
            </a:r>
            <a:endParaRPr lang="en-US" sz="2800" dirty="0"/>
          </a:p>
        </p:txBody>
      </p:sp>
      <p:sp>
        <p:nvSpPr>
          <p:cNvPr id="6" name="Text 1"/>
          <p:cNvSpPr/>
          <p:nvPr/>
        </p:nvSpPr>
        <p:spPr>
          <a:xfrm>
            <a:off x="2930595" y="3452898"/>
            <a:ext cx="4044072" cy="537210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10.4 Alignment with ESG (Environmental, Social, Governance) Principles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Environmental, Social, and Governance (ESG) criteria are increasingly important to investors and buyers alike. Ikhwezi Farm’s business model and practices demonstrate strong ESG alignment.</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Environmental: Sustainable farming practices, water conservation, and minimal chemical use.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Social: Inclusive employment, youth and women empowerment, and community development initiatives.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Governance: Transparent management, professional financial oversight by an external accounting firm, and adherence to industry standards such as Global GAP.</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By embedding ESG principles into its core strategy, Ikhwezi Farm not only meets market expectations but also enhances its resilience and long-term competitiveness.</a:t>
            </a:r>
            <a:endParaRPr lang="en-US" sz="1200" dirty="0"/>
          </a:p>
          <a:p>
            <a:pPr marL="0" indent="0" algn="l">
              <a:lnSpc>
                <a:spcPct val="99141"/>
              </a:lnSpc>
              <a:buNone/>
            </a:pPr>
            <a:r>
              <a:rPr lang="en-US" sz="1200" b="1" dirty="0">
                <a:solidFill>
                  <a:srgbClr val="1D1D1D"/>
                </a:solidFill>
                <a:latin typeface="Titillium Web" pitchFamily="34" charset="0"/>
                <a:ea typeface="Titillium Web" pitchFamily="34" charset="-122"/>
                <a:cs typeface="Titillium Web" pitchFamily="34" charset="-120"/>
              </a:rPr>
              <a:t> </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43</a:t>
            </a:r>
            <a:endParaRPr 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1965589"/>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11. Growth and Expansion Roadmap</a:t>
            </a:r>
            <a:endParaRPr lang="en-US" sz="2625" dirty="0"/>
          </a:p>
        </p:txBody>
      </p:sp>
      <p:sp>
        <p:nvSpPr>
          <p:cNvPr id="6" name="Text 1"/>
          <p:cNvSpPr/>
          <p:nvPr/>
        </p:nvSpPr>
        <p:spPr>
          <a:xfrm>
            <a:off x="2930728" y="3185882"/>
            <a:ext cx="4305300" cy="601354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t>A phased roadmap will guide </a:t>
            </a:r>
            <a:r>
              <a:rPr lang="en-US" sz="1200" dirty="0" err="1"/>
              <a:t>Ikhwezi</a:t>
            </a:r>
            <a:r>
              <a:rPr lang="en-US" sz="1200" dirty="0"/>
              <a:t> Farm’s growth, showing funders how capital leads to production increases, market expansion, better efficiency, and stronger social impact. This ensures sustainable, manageable, and financially sound progress</a:t>
            </a:r>
          </a:p>
          <a:p>
            <a:pPr marL="0" indent="0" algn="l">
              <a:lnSpc>
                <a:spcPts val="1600"/>
              </a:lnSpc>
              <a:spcBef>
                <a:spcPts val="1200"/>
              </a:spcBef>
              <a:spcAft>
                <a:spcPts val="600"/>
              </a:spcAft>
              <a:buNone/>
            </a:pPr>
            <a:r>
              <a:rPr lang="en-US" sz="1200" dirty="0"/>
              <a:t>.</a:t>
            </a:r>
            <a:r>
              <a:rPr lang="en-US" sz="1200" b="1" dirty="0">
                <a:solidFill>
                  <a:srgbClr val="1D1D1D"/>
                </a:solidFill>
                <a:latin typeface="Titillium Web" pitchFamily="34" charset="0"/>
                <a:ea typeface="Titillium Web" pitchFamily="34" charset="-122"/>
                <a:cs typeface="Titillium Web" pitchFamily="34" charset="-120"/>
              </a:rPr>
              <a:t>11.1 Short-Term Goals (Year 1 to Year 2)</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first two years of operations will focus on restoring production capacity, rebuilding customer relationships, and establishing a solid operational and financial foundation. This phase will also set the stage for long-term growth by completing critical infrastructure upgrades and securing necessary certifications.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Short-Term Initiatives: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Complete repairs and upgrades to tunnels, greenhouse structures, irrigation systems, and the packhouse.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Re-engage previous retail clients (Woolworths, Pick ’n Pay) and confirm supply agreements.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Ramp up production of the core crop portfolio: Baby Marrow, Tomatoes, Lettuce, Spring Onion, Basil, Wild Rocket, Coriander, and Fennel.</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Hire and train the initial team of permanent farm workers.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Renew Global GAP certification.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Launch direct-to-consumer sales through farm gate outlets and community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Pilot the in-house seedling propagation program.</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22 On Sloane Proposal</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44</a:t>
            </a:r>
            <a:endParaRPr 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1965589"/>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11. Growth and Expansion Roadmap</a:t>
            </a:r>
            <a:endParaRPr lang="en-US" sz="2625" dirty="0"/>
          </a:p>
        </p:txBody>
      </p:sp>
      <p:sp>
        <p:nvSpPr>
          <p:cNvPr id="6" name="Text 1"/>
          <p:cNvSpPr/>
          <p:nvPr/>
        </p:nvSpPr>
        <p:spPr>
          <a:xfrm>
            <a:off x="2930738" y="3279235"/>
            <a:ext cx="4305300" cy="51435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11.2 Medium-Term Goals (Year 3 to Year 5)</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During this phase, Ikhwezi Farm will focus on scaling production, expanding market presence, improving operational efficiencies, and introducing value-added products. Growth will be driven by both volume increases and the development of new revenue streams.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Medium-Term Initiatives: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Expand production capacity by adding the proposed 1-hectare net-house.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Increase sales volumes by 10% annually, as outlined in the sales forecast.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Introduce value-added products, such as pre-packaged vegetable selections and fresh herb packs.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Develop formal partnerships with hospitality groups and additional retail chains.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Expand training and community engagement programs.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Explore export opportunities for herbs and vegetables, targeting neighbouring African countries and niche international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Invest in advanced monitoring technology for improved crop management and resource efficiency.</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45</a:t>
            </a:r>
            <a:endParaRPr lang="en-US" sz="1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1965589"/>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11. Growth and Expansion Roadmap</a:t>
            </a:r>
            <a:endParaRPr lang="en-US" sz="2625" dirty="0"/>
          </a:p>
        </p:txBody>
      </p:sp>
      <p:sp>
        <p:nvSpPr>
          <p:cNvPr id="6" name="Text 1"/>
          <p:cNvSpPr/>
          <p:nvPr/>
        </p:nvSpPr>
        <p:spPr>
          <a:xfrm>
            <a:off x="2977515" y="3128991"/>
            <a:ext cx="4305300" cy="50292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11.3 Long-Term Vision (Year 6 and Beyond)</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Farm’s long-term vision is to establish itself as a leading producer of high-quality, sustainable greenhouse produce in South Africa and a recognized exporter of premium vegetables and herbs. Growth will be aligned with market opportunities, financial capacity, and social impact goals.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Long-Term Objectives: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Achieve full production capacity utilization across greenhouse, tunnel, and net-house infrastructure.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Expand into additional high-value crops based on market demand and profitability.</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Develop branded, premium value-added products for both local and export markets.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Deepen community development efforts by increasing local employment, expanding training programs, and supporting other smallholder farmers.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Pursue additional certifications or standards as required by evolving market and export requirements.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Maintain strong financial performance with sustainable profit growth and a diversified client base.</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46</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1965589"/>
            <a:ext cx="4305300" cy="80010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11. Growth and Expansion Roadmap</a:t>
            </a:r>
            <a:endParaRPr lang="en-US" sz="2625" dirty="0"/>
          </a:p>
        </p:txBody>
      </p:sp>
      <p:sp>
        <p:nvSpPr>
          <p:cNvPr id="6" name="Text 1"/>
          <p:cNvSpPr/>
          <p:nvPr/>
        </p:nvSpPr>
        <p:spPr>
          <a:xfrm>
            <a:off x="2930738" y="2933795"/>
            <a:ext cx="4305300" cy="40005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11.4 Growth Management Principles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To ensure that growth is sustainable and manageable, Ikhwezi Farm will adhere to key growth management principles: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Phased expansion to avoid overextension of resources.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Continuous market research to inform crop selection and product development.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Strong financial controls and forecasting to guide investment and operational decisions.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Partnership development to leverage expertise, market access, and technical support.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Commitment to ESG goals to ensure environmental stewardship, social responsibility, and transparent governance.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 </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47</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275337" y="1387897"/>
            <a:ext cx="1038225"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892957" y="2704263"/>
            <a:ext cx="4514850" cy="6454526"/>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1.3 Key Objectives</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Ikhwezi Farm's objectives are stated with the aim of enhancing business sustainability, market leadership, and measurable social return. They reflect the desire to grow while maintaining focus on quality, innovation, and community empowerment. The objectives also provide a distinct direction for business performance and investment distribution.</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The most significant objectives for the subsequent three to five years are:</a:t>
            </a:r>
            <a:endParaRPr lang="en-US" sz="1050" dirty="0"/>
          </a:p>
          <a:p>
            <a:pPr marL="0" indent="0" algn="l">
              <a:lnSpc>
                <a:spcPts val="1600"/>
              </a:lnSpc>
              <a:spcBef>
                <a:spcPts val="600"/>
              </a:spcBef>
              <a:spcAft>
                <a:spcPts val="600"/>
              </a:spcAft>
              <a:buNone/>
            </a:pPr>
            <a:r>
              <a:rPr lang="en-US" sz="1200" dirty="0">
                <a:solidFill>
                  <a:srgbClr val="191919"/>
                </a:solidFill>
                <a:latin typeface="Open Sans" pitchFamily="34" charset="0"/>
                <a:ea typeface="Open Sans" pitchFamily="34" charset="-122"/>
                <a:cs typeface="Open Sans" pitchFamily="34" charset="-120"/>
              </a:rPr>
              <a:t>   </a:t>
            </a:r>
            <a:r>
              <a:rPr lang="en-US" sz="1050" dirty="0">
                <a:solidFill>
                  <a:srgbClr val="1D1D1D"/>
                </a:solidFill>
                <a:latin typeface="Titillium Web" pitchFamily="34" charset="0"/>
                <a:ea typeface="Titillium Web" pitchFamily="34" charset="-122"/>
                <a:cs typeface="Titillium Web" pitchFamily="34" charset="-120"/>
              </a:rPr>
              <a:t>• Restore and upgrade greenhouse facilities to international levels.</a:t>
            </a:r>
            <a:endParaRPr lang="en-US" sz="1050" dirty="0"/>
          </a:p>
          <a:p>
            <a:pPr marL="0" indent="0" algn="l">
              <a:lnSpc>
                <a:spcPts val="1600"/>
              </a:lnSpc>
              <a:spcBef>
                <a:spcPts val="600"/>
              </a:spcBef>
              <a:spcAft>
                <a:spcPts val="600"/>
              </a:spcAft>
              <a:buNone/>
            </a:pPr>
            <a:r>
              <a:rPr lang="en-US" sz="1200" dirty="0">
                <a:solidFill>
                  <a:srgbClr val="191919"/>
                </a:solidFill>
                <a:latin typeface="Open Sans" pitchFamily="34" charset="0"/>
                <a:ea typeface="Open Sans" pitchFamily="34" charset="-122"/>
                <a:cs typeface="Open Sans" pitchFamily="34" charset="-120"/>
              </a:rPr>
              <a:t>   </a:t>
            </a:r>
            <a:r>
              <a:rPr lang="en-US" sz="1050" dirty="0">
                <a:solidFill>
                  <a:srgbClr val="1D1D1D"/>
                </a:solidFill>
                <a:latin typeface="Titillium Web" pitchFamily="34" charset="0"/>
                <a:ea typeface="Titillium Web" pitchFamily="34" charset="-122"/>
                <a:cs typeface="Titillium Web" pitchFamily="34" charset="-120"/>
              </a:rPr>
              <a:t>• Re-establish high-end retailer supply contracts and expand market      </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penetration.</a:t>
            </a:r>
            <a:endParaRPr lang="en-US" sz="1050" dirty="0"/>
          </a:p>
          <a:p>
            <a:pPr marL="0" indent="0" algn="l">
              <a:lnSpc>
                <a:spcPts val="1600"/>
              </a:lnSpc>
              <a:spcBef>
                <a:spcPts val="600"/>
              </a:spcBef>
              <a:spcAft>
                <a:spcPts val="600"/>
              </a:spcAft>
              <a:buNone/>
            </a:pPr>
            <a:r>
              <a:rPr lang="en-US" sz="1200" dirty="0">
                <a:solidFill>
                  <a:srgbClr val="191919"/>
                </a:solidFill>
                <a:latin typeface="Open Sans" pitchFamily="34" charset="0"/>
                <a:ea typeface="Open Sans" pitchFamily="34" charset="-122"/>
                <a:cs typeface="Open Sans" pitchFamily="34" charset="-120"/>
              </a:rPr>
              <a:t>   </a:t>
            </a:r>
            <a:r>
              <a:rPr lang="en-US" sz="1050" dirty="0">
                <a:solidFill>
                  <a:srgbClr val="1D1D1D"/>
                </a:solidFill>
                <a:latin typeface="Titillium Web" pitchFamily="34" charset="0"/>
                <a:ea typeface="Titillium Web" pitchFamily="34" charset="-122"/>
                <a:cs typeface="Titillium Web" pitchFamily="34" charset="-120"/>
              </a:rPr>
              <a:t>• Global GAP re-certification in year one of operations.</a:t>
            </a:r>
            <a:endParaRPr lang="en-US" sz="1050" dirty="0"/>
          </a:p>
          <a:p>
            <a:pPr marL="0" indent="0" algn="l">
              <a:lnSpc>
                <a:spcPts val="1600"/>
              </a:lnSpc>
              <a:spcBef>
                <a:spcPts val="600"/>
              </a:spcBef>
              <a:spcAft>
                <a:spcPts val="600"/>
              </a:spcAft>
              <a:buNone/>
            </a:pPr>
            <a:r>
              <a:rPr lang="en-US" sz="1200" dirty="0">
                <a:solidFill>
                  <a:srgbClr val="191919"/>
                </a:solidFill>
                <a:latin typeface="Open Sans" pitchFamily="34" charset="0"/>
                <a:ea typeface="Open Sans" pitchFamily="34" charset="-122"/>
                <a:cs typeface="Open Sans" pitchFamily="34" charset="-120"/>
              </a:rPr>
              <a:t>   </a:t>
            </a:r>
            <a:r>
              <a:rPr lang="en-US" sz="1050" dirty="0">
                <a:solidFill>
                  <a:srgbClr val="1D1D1D"/>
                </a:solidFill>
                <a:latin typeface="Titillium Web" pitchFamily="34" charset="0"/>
                <a:ea typeface="Titillium Web" pitchFamily="34" charset="-122"/>
                <a:cs typeface="Titillium Web" pitchFamily="34" charset="-120"/>
              </a:rPr>
              <a:t>• Train and employ local youth and women from the surrounding community.</a:t>
            </a:r>
            <a:endParaRPr lang="en-US" sz="1050" dirty="0"/>
          </a:p>
          <a:p>
            <a:pPr marL="0" indent="0" algn="l">
              <a:lnSpc>
                <a:spcPts val="1600"/>
              </a:lnSpc>
              <a:spcBef>
                <a:spcPts val="600"/>
              </a:spcBef>
              <a:spcAft>
                <a:spcPts val="600"/>
              </a:spcAft>
              <a:buNone/>
            </a:pPr>
            <a:r>
              <a:rPr lang="en-US" sz="1200" dirty="0">
                <a:solidFill>
                  <a:srgbClr val="191919"/>
                </a:solidFill>
                <a:latin typeface="Open Sans" pitchFamily="34" charset="0"/>
                <a:ea typeface="Open Sans" pitchFamily="34" charset="-122"/>
                <a:cs typeface="Open Sans" pitchFamily="34" charset="-120"/>
              </a:rPr>
              <a:t>   </a:t>
            </a:r>
            <a:r>
              <a:rPr lang="en-US" sz="1050" dirty="0">
                <a:solidFill>
                  <a:srgbClr val="1D1D1D"/>
                </a:solidFill>
                <a:latin typeface="Titillium Web" pitchFamily="34" charset="0"/>
                <a:ea typeface="Titillium Web" pitchFamily="34" charset="-122"/>
                <a:cs typeface="Titillium Web" pitchFamily="34" charset="-120"/>
              </a:rPr>
              <a:t>• Sustain long-term revenue growth through additional production capacity   </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       and value-added product innovations.</a:t>
            </a: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1.4 Funding Request Summary</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Ikhwezi Farm seeks strategic financial investment to support its revitalization, infrastructure upgrades, and production expansion. The company is requesting R [to be determined] to modernize tunnels, irrigation networks, packhouse facilities, and water infrastructure, including borehole equipment. The funding will also cover farming equipment, planting material, and the hiring and training of specialized staff. The request is supported by existing fixed assets, founder equity, a technology partner’s investment, and demonstrated demand from current and new customers.</a:t>
            </a:r>
            <a:endParaRPr lang="en-US" sz="1050"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8" name="Image 4" descr="preencoded.png"/>
          <p:cNvPicPr>
            <a:picLocks noChangeAspect="1"/>
          </p:cNvPicPr>
          <p:nvPr/>
        </p:nvPicPr>
        <p:blipFill>
          <a:blip r:embed="rId7"/>
          <a:stretch>
            <a:fillRect/>
          </a:stretch>
        </p:blipFill>
        <p:spPr>
          <a:xfrm>
            <a:off x="5438775" y="1676400"/>
            <a:ext cx="1647825" cy="2505075"/>
          </a:xfrm>
          <a:prstGeom prst="rect">
            <a:avLst/>
          </a:prstGeom>
        </p:spPr>
      </p:pic>
      <p:sp>
        <p:nvSpPr>
          <p:cNvPr id="9" name="Text 2"/>
          <p:cNvSpPr/>
          <p:nvPr/>
        </p:nvSpPr>
        <p:spPr>
          <a:xfrm>
            <a:off x="1238926" y="1527324"/>
            <a:ext cx="3676650" cy="1028700"/>
          </a:xfrm>
          <a:prstGeom prst="rect">
            <a:avLst/>
          </a:prstGeom>
          <a:noFill/>
          <a:ln/>
        </p:spPr>
        <p:txBody>
          <a:bodyPr wrap="square" lIns="0" tIns="0" rIns="0" bIns="0" rtlCol="0" anchor="ctr"/>
          <a:lstStyle/>
          <a:p>
            <a:pPr marL="342900" indent="-342900" algn="l">
              <a:lnSpc>
                <a:spcPct val="79650"/>
              </a:lnSpc>
              <a:buSzPct val="100000"/>
              <a:buFont typeface="+mj-lt"/>
              <a:buAutoNum type="arabicPeriod"/>
            </a:pPr>
            <a:r>
              <a:rPr lang="en-US" sz="3375" b="1" dirty="0">
                <a:solidFill>
                  <a:srgbClr val="1D1D1D"/>
                </a:solidFill>
                <a:latin typeface="Sora" pitchFamily="34" charset="0"/>
                <a:ea typeface="Sora" pitchFamily="34" charset="-122"/>
                <a:cs typeface="Sora" pitchFamily="34" charset="-120"/>
              </a:rPr>
              <a:t>Executive Summary</a:t>
            </a:r>
            <a:endParaRPr lang="en-US" sz="3375" dirty="0"/>
          </a:p>
        </p:txBody>
      </p:sp>
      <p:sp>
        <p:nvSpPr>
          <p:cNvPr id="10" name="Text 3"/>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a:t>
            </a:r>
            <a:endParaRPr 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85543" y="1657379"/>
            <a:ext cx="1133475" cy="7972425"/>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2930728" y="1965589"/>
            <a:ext cx="4305300" cy="400050"/>
          </a:xfrm>
          <a:prstGeom prst="rect">
            <a:avLst/>
          </a:prstGeom>
          <a:noFill/>
          <a:ln/>
        </p:spPr>
        <p:txBody>
          <a:bodyPr wrap="square" lIns="0" tIns="0" rIns="0" bIns="0" rtlCol="0" anchor="ctr"/>
          <a:lstStyle/>
          <a:p>
            <a:pPr marL="0" indent="0" algn="l">
              <a:lnSpc>
                <a:spcPct val="79650"/>
              </a:lnSpc>
              <a:buNone/>
            </a:pPr>
            <a:r>
              <a:rPr lang="en-US" sz="2625" b="1" dirty="0">
                <a:solidFill>
                  <a:srgbClr val="1D1D1D"/>
                </a:solidFill>
                <a:latin typeface="Sora" pitchFamily="34" charset="0"/>
                <a:ea typeface="Sora" pitchFamily="34" charset="-122"/>
                <a:cs typeface="Sora" pitchFamily="34" charset="-120"/>
              </a:rPr>
              <a:t>12. </a:t>
            </a:r>
            <a:r>
              <a:rPr lang="en-US" sz="2625" b="1" dirty="0" err="1">
                <a:solidFill>
                  <a:srgbClr val="1D1D1D"/>
                </a:solidFill>
                <a:latin typeface="Sora" pitchFamily="34" charset="0"/>
                <a:ea typeface="Sora" pitchFamily="34" charset="-122"/>
                <a:cs typeface="Sora" pitchFamily="34" charset="-120"/>
              </a:rPr>
              <a:t>Miletones</a:t>
            </a:r>
            <a:endParaRPr lang="en-US" sz="2625" dirty="0"/>
          </a:p>
        </p:txBody>
      </p:sp>
      <p:sp>
        <p:nvSpPr>
          <p:cNvPr id="6" name="Text 1"/>
          <p:cNvSpPr/>
          <p:nvPr/>
        </p:nvSpPr>
        <p:spPr>
          <a:xfrm>
            <a:off x="2930652" y="2674210"/>
            <a:ext cx="4305300" cy="2057400"/>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Establishing clear milestones is essential for tracking progress, ensuring accountability, and demonstrating to funders that the business has a structured plan for implementation and scaling. Ikhwezi Farm has identified a series of operational, financial, and strategic milestones that will guide its growth trajectory over the next five years. </a:t>
            </a:r>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These milestones correspond to infrastructure upgrades, production targets, market engagement, and community impact objectives. Regular performance reviews will be conducted to monitor progress against these benchmarks.</a:t>
            </a:r>
            <a:endParaRPr lang="en-US" sz="1200" dirty="0"/>
          </a:p>
        </p:txBody>
      </p:sp>
      <p:sp>
        <p:nvSpPr>
          <p:cNvPr id="7"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8"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3" descr="preencoded.png"/>
          <p:cNvPicPr>
            <a:picLocks noChangeAspect="1"/>
          </p:cNvPicPr>
          <p:nvPr/>
        </p:nvPicPr>
        <p:blipFill>
          <a:blip r:embed="rId6"/>
          <a:stretch>
            <a:fillRect/>
          </a:stretch>
        </p:blipFill>
        <p:spPr>
          <a:xfrm>
            <a:off x="857250" y="1962150"/>
            <a:ext cx="1647825" cy="6772275"/>
          </a:xfrm>
          <a:prstGeom prst="rect">
            <a:avLst/>
          </a:prstGeom>
        </p:spPr>
      </p:pic>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48</a:t>
            </a:r>
            <a:endParaRPr lang="en-US"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807232" y="1529791"/>
            <a:ext cx="85725" cy="51435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sp>
        <p:nvSpPr>
          <p:cNvPr id="5" name="Text 0"/>
          <p:cNvSpPr/>
          <p:nvPr/>
        </p:nvSpPr>
        <p:spPr>
          <a:xfrm>
            <a:off x="1238926" y="1527324"/>
            <a:ext cx="3676650" cy="51435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12. </a:t>
            </a:r>
            <a:r>
              <a:rPr lang="en-US" sz="3600" b="1" dirty="0" err="1">
                <a:solidFill>
                  <a:srgbClr val="1D1D1D"/>
                </a:solidFill>
                <a:latin typeface="Sora" pitchFamily="34" charset="0"/>
                <a:ea typeface="Sora" pitchFamily="34" charset="-122"/>
                <a:cs typeface="Sora" pitchFamily="34" charset="-120"/>
              </a:rPr>
              <a:t>Miletones</a:t>
            </a:r>
            <a:endParaRPr lang="en-US" sz="3600" dirty="0"/>
          </a:p>
        </p:txBody>
      </p:sp>
      <p:sp>
        <p:nvSpPr>
          <p:cNvPr id="6" name="Text 1"/>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7"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8" name="Image 3" descr="preencoded.png"/>
          <p:cNvPicPr>
            <a:picLocks noChangeAspect="1"/>
          </p:cNvPicPr>
          <p:nvPr/>
        </p:nvPicPr>
        <p:blipFill>
          <a:blip r:embed="rId6"/>
          <a:stretch>
            <a:fillRect/>
          </a:stretch>
        </p:blipFill>
        <p:spPr>
          <a:xfrm>
            <a:off x="890853" y="3477825"/>
            <a:ext cx="6076950" cy="6086475"/>
          </a:xfrm>
          <a:prstGeom prst="rect">
            <a:avLst/>
          </a:prstGeom>
        </p:spPr>
      </p:pic>
      <p:sp>
        <p:nvSpPr>
          <p:cNvPr id="9" name="Text 3"/>
          <p:cNvSpPr/>
          <p:nvPr/>
        </p:nvSpPr>
        <p:spPr>
          <a:xfrm>
            <a:off x="812920" y="2295525"/>
            <a:ext cx="6143625" cy="109537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12.1 Key Milestones and Timeline</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The following table summarizes the primary milestones Ikhwezi Farm aims to achieve, including projected timelines and responsible parties.</a:t>
            </a:r>
            <a:endParaRPr lang="en-US" sz="1200" dirty="0"/>
          </a:p>
          <a:p>
            <a:pPr marL="0" indent="0" algn="l">
              <a:lnSpc>
                <a:spcPts val="1600"/>
              </a:lnSpc>
              <a:spcBef>
                <a:spcPts val="6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Table 1: Ikhwezi Farm Key Milestones</a:t>
            </a:r>
            <a:endParaRPr lang="en-US" sz="1200" dirty="0"/>
          </a:p>
        </p:txBody>
      </p:sp>
      <p:sp>
        <p:nvSpPr>
          <p:cNvPr id="10"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49</a:t>
            </a:r>
            <a:endParaRPr lang="en-US" sz="1200" dirty="0"/>
          </a:p>
        </p:txBody>
      </p:sp>
      <p:graphicFrame>
        <p:nvGraphicFramePr>
          <p:cNvPr id="12" name="Table 11">
            <a:extLst>
              <a:ext uri="{FF2B5EF4-FFF2-40B4-BE49-F238E27FC236}">
                <a16:creationId xmlns:a16="http://schemas.microsoft.com/office/drawing/2014/main" id="{8310E882-3029-433A-A635-3D400E83C8C7}"/>
              </a:ext>
            </a:extLst>
          </p:cNvPr>
          <p:cNvGraphicFramePr>
            <a:graphicFrameLocks noGrp="1"/>
          </p:cNvGraphicFramePr>
          <p:nvPr>
            <p:extLst>
              <p:ext uri="{D42A27DB-BD31-4B8C-83A1-F6EECF244321}">
                <p14:modId xmlns:p14="http://schemas.microsoft.com/office/powerpoint/2010/main" val="1638575036"/>
              </p:ext>
            </p:extLst>
          </p:nvPr>
        </p:nvGraphicFramePr>
        <p:xfrm>
          <a:off x="890853" y="3477825"/>
          <a:ext cx="6076952" cy="6030455"/>
        </p:xfrm>
        <a:graphic>
          <a:graphicData uri="http://schemas.openxmlformats.org/drawingml/2006/table">
            <a:tbl>
              <a:tblPr firstRow="1" bandRow="1">
                <a:tableStyleId>{93296810-A885-4BE3-A3E7-6D5BEEA58F35}</a:tableStyleId>
              </a:tblPr>
              <a:tblGrid>
                <a:gridCol w="1519238">
                  <a:extLst>
                    <a:ext uri="{9D8B030D-6E8A-4147-A177-3AD203B41FA5}">
                      <a16:colId xmlns:a16="http://schemas.microsoft.com/office/drawing/2014/main" val="619489470"/>
                    </a:ext>
                  </a:extLst>
                </a:gridCol>
                <a:gridCol w="1519238">
                  <a:extLst>
                    <a:ext uri="{9D8B030D-6E8A-4147-A177-3AD203B41FA5}">
                      <a16:colId xmlns:a16="http://schemas.microsoft.com/office/drawing/2014/main" val="4103401440"/>
                    </a:ext>
                  </a:extLst>
                </a:gridCol>
                <a:gridCol w="1519238">
                  <a:extLst>
                    <a:ext uri="{9D8B030D-6E8A-4147-A177-3AD203B41FA5}">
                      <a16:colId xmlns:a16="http://schemas.microsoft.com/office/drawing/2014/main" val="719546311"/>
                    </a:ext>
                  </a:extLst>
                </a:gridCol>
                <a:gridCol w="1519238">
                  <a:extLst>
                    <a:ext uri="{9D8B030D-6E8A-4147-A177-3AD203B41FA5}">
                      <a16:colId xmlns:a16="http://schemas.microsoft.com/office/drawing/2014/main" val="4150700853"/>
                    </a:ext>
                  </a:extLst>
                </a:gridCol>
              </a:tblGrid>
              <a:tr h="443005">
                <a:tc>
                  <a:txBody>
                    <a:bodyPr/>
                    <a:lstStyle/>
                    <a:p>
                      <a:pPr algn="ctr">
                        <a:lnSpc>
                          <a:spcPct val="115000"/>
                        </a:lnSpc>
                        <a:spcBef>
                          <a:spcPts val="600"/>
                        </a:spcBef>
                        <a:spcAft>
                          <a:spcPts val="600"/>
                        </a:spcAft>
                        <a:buNone/>
                      </a:pPr>
                      <a:r>
                        <a:rPr lang="en-ZA" sz="1200" b="1" kern="0">
                          <a:effectLst/>
                        </a:rPr>
                        <a:t>Milestone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solidFill>
                      <a:srgbClr val="188133"/>
                    </a:solidFill>
                  </a:tcPr>
                </a:tc>
                <a:tc>
                  <a:txBody>
                    <a:bodyPr/>
                    <a:lstStyle/>
                    <a:p>
                      <a:pPr algn="ctr">
                        <a:lnSpc>
                          <a:spcPct val="115000"/>
                        </a:lnSpc>
                        <a:spcBef>
                          <a:spcPts val="600"/>
                        </a:spcBef>
                        <a:spcAft>
                          <a:spcPts val="600"/>
                        </a:spcAft>
                        <a:buNone/>
                      </a:pPr>
                      <a:r>
                        <a:rPr lang="en-ZA" sz="1200" b="1" kern="0">
                          <a:effectLst/>
                        </a:rPr>
                        <a:t>Start Date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solidFill>
                      <a:srgbClr val="188133"/>
                    </a:solidFill>
                  </a:tcPr>
                </a:tc>
                <a:tc>
                  <a:txBody>
                    <a:bodyPr/>
                    <a:lstStyle/>
                    <a:p>
                      <a:pPr algn="ctr">
                        <a:lnSpc>
                          <a:spcPct val="115000"/>
                        </a:lnSpc>
                        <a:spcBef>
                          <a:spcPts val="600"/>
                        </a:spcBef>
                        <a:spcAft>
                          <a:spcPts val="600"/>
                        </a:spcAft>
                        <a:buNone/>
                      </a:pPr>
                      <a:r>
                        <a:rPr lang="en-ZA" sz="1200" b="1" kern="0" dirty="0">
                          <a:effectLst/>
                        </a:rPr>
                        <a:t>End Date</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solidFill>
                      <a:srgbClr val="188133"/>
                    </a:solidFill>
                  </a:tcPr>
                </a:tc>
                <a:tc>
                  <a:txBody>
                    <a:bodyPr/>
                    <a:lstStyle/>
                    <a:p>
                      <a:pPr algn="ctr">
                        <a:lnSpc>
                          <a:spcPct val="115000"/>
                        </a:lnSpc>
                        <a:spcBef>
                          <a:spcPts val="600"/>
                        </a:spcBef>
                        <a:spcAft>
                          <a:spcPts val="600"/>
                        </a:spcAft>
                        <a:buNone/>
                      </a:pPr>
                      <a:r>
                        <a:rPr lang="en-ZA" sz="1200" b="1" kern="0" dirty="0">
                          <a:effectLst/>
                        </a:rPr>
                        <a:t>Responsible Parties</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solidFill>
                      <a:srgbClr val="188133"/>
                    </a:solidFill>
                  </a:tcPr>
                </a:tc>
                <a:extLst>
                  <a:ext uri="{0D108BD9-81ED-4DB2-BD59-A6C34878D82A}">
                    <a16:rowId xmlns:a16="http://schemas.microsoft.com/office/drawing/2014/main" val="2981192472"/>
                  </a:ext>
                </a:extLst>
              </a:tr>
              <a:tr h="360008">
                <a:tc>
                  <a:txBody>
                    <a:bodyPr/>
                    <a:lstStyle/>
                    <a:p>
                      <a:pPr>
                        <a:lnSpc>
                          <a:spcPct val="115000"/>
                        </a:lnSpc>
                        <a:spcBef>
                          <a:spcPts val="600"/>
                        </a:spcBef>
                        <a:spcAft>
                          <a:spcPts val="600"/>
                        </a:spcAft>
                        <a:buNone/>
                      </a:pPr>
                      <a:r>
                        <a:rPr lang="en-ZA" sz="1200" kern="0">
                          <a:effectLst/>
                        </a:rPr>
                        <a:t>Secure Funding</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 &amp; Kuhle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3605162"/>
                  </a:ext>
                </a:extLst>
              </a:tr>
              <a:tr h="398228">
                <a:tc>
                  <a:txBody>
                    <a:bodyPr/>
                    <a:lstStyle/>
                    <a:p>
                      <a:pPr>
                        <a:lnSpc>
                          <a:spcPct val="115000"/>
                        </a:lnSpc>
                        <a:spcBef>
                          <a:spcPts val="600"/>
                        </a:spcBef>
                        <a:spcAft>
                          <a:spcPts val="600"/>
                        </a:spcAft>
                        <a:buNone/>
                      </a:pPr>
                      <a:r>
                        <a:rPr lang="en-ZA" sz="1200" kern="0">
                          <a:effectLst/>
                        </a:rPr>
                        <a:t>Infrastructure Renovations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 Kuhle &amp; Consultant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318342"/>
                  </a:ext>
                </a:extLst>
              </a:tr>
              <a:tr h="398228">
                <a:tc>
                  <a:txBody>
                    <a:bodyPr/>
                    <a:lstStyle/>
                    <a:p>
                      <a:pPr>
                        <a:lnSpc>
                          <a:spcPct val="115000"/>
                        </a:lnSpc>
                        <a:spcBef>
                          <a:spcPts val="600"/>
                        </a:spcBef>
                        <a:spcAft>
                          <a:spcPts val="600"/>
                        </a:spcAft>
                        <a:buNone/>
                      </a:pPr>
                      <a:r>
                        <a:rPr lang="en-ZA" sz="1200" kern="0">
                          <a:effectLst/>
                        </a:rPr>
                        <a:t>Irrigation Setup</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Henry (Consultant), Sindisiwe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1964846"/>
                  </a:ext>
                </a:extLst>
              </a:tr>
              <a:tr h="398228">
                <a:tc>
                  <a:txBody>
                    <a:bodyPr/>
                    <a:lstStyle/>
                    <a:p>
                      <a:pPr>
                        <a:lnSpc>
                          <a:spcPct val="115000"/>
                        </a:lnSpc>
                        <a:spcBef>
                          <a:spcPts val="600"/>
                        </a:spcBef>
                        <a:spcAft>
                          <a:spcPts val="600"/>
                        </a:spcAft>
                        <a:buNone/>
                      </a:pPr>
                      <a:r>
                        <a:rPr lang="en-ZA" sz="1200" kern="0">
                          <a:effectLst/>
                        </a:rPr>
                        <a:t>Hire Permanent Employees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 &amp; Kuhle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0489880"/>
                  </a:ext>
                </a:extLst>
              </a:tr>
              <a:tr h="360008">
                <a:tc>
                  <a:txBody>
                    <a:bodyPr/>
                    <a:lstStyle/>
                    <a:p>
                      <a:pPr>
                        <a:lnSpc>
                          <a:spcPct val="115000"/>
                        </a:lnSpc>
                        <a:spcBef>
                          <a:spcPts val="600"/>
                        </a:spcBef>
                        <a:spcAft>
                          <a:spcPts val="600"/>
                        </a:spcAft>
                        <a:buNone/>
                      </a:pPr>
                      <a:r>
                        <a:rPr lang="en-ZA" sz="1200" kern="0">
                          <a:effectLst/>
                        </a:rPr>
                        <a:t>Staff Training</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Henry (Consultant)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718276"/>
                  </a:ext>
                </a:extLst>
              </a:tr>
              <a:tr h="398228">
                <a:tc>
                  <a:txBody>
                    <a:bodyPr/>
                    <a:lstStyle/>
                    <a:p>
                      <a:pPr>
                        <a:lnSpc>
                          <a:spcPct val="115000"/>
                        </a:lnSpc>
                        <a:spcBef>
                          <a:spcPts val="600"/>
                        </a:spcBef>
                        <a:spcAft>
                          <a:spcPts val="600"/>
                        </a:spcAft>
                        <a:buNone/>
                      </a:pPr>
                      <a:r>
                        <a:rPr lang="en-ZA" sz="1200" kern="0">
                          <a:effectLst/>
                        </a:rPr>
                        <a:t>Purchase Starter Packs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6780815"/>
                  </a:ext>
                </a:extLst>
              </a:tr>
              <a:tr h="360008">
                <a:tc>
                  <a:txBody>
                    <a:bodyPr/>
                    <a:lstStyle/>
                    <a:p>
                      <a:pPr>
                        <a:lnSpc>
                          <a:spcPct val="115000"/>
                        </a:lnSpc>
                        <a:spcBef>
                          <a:spcPts val="600"/>
                        </a:spcBef>
                        <a:spcAft>
                          <a:spcPts val="600"/>
                        </a:spcAft>
                        <a:buNone/>
                      </a:pPr>
                      <a:r>
                        <a:rPr lang="en-ZA" sz="1200" kern="0">
                          <a:effectLst/>
                        </a:rPr>
                        <a:t>Launch Production</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 &amp; Henry</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2022960"/>
                  </a:ext>
                </a:extLst>
              </a:tr>
              <a:tr h="398228">
                <a:tc>
                  <a:txBody>
                    <a:bodyPr/>
                    <a:lstStyle/>
                    <a:p>
                      <a:pPr>
                        <a:lnSpc>
                          <a:spcPct val="115000"/>
                        </a:lnSpc>
                        <a:spcBef>
                          <a:spcPts val="600"/>
                        </a:spcBef>
                        <a:spcAft>
                          <a:spcPts val="600"/>
                        </a:spcAft>
                        <a:buNone/>
                      </a:pPr>
                      <a:r>
                        <a:rPr lang="en-ZA" sz="1200" kern="0">
                          <a:effectLst/>
                        </a:rPr>
                        <a:t>Re-engage Previous Clients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Ongoing</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4494158"/>
                  </a:ext>
                </a:extLst>
              </a:tr>
              <a:tr h="398228">
                <a:tc>
                  <a:txBody>
                    <a:bodyPr/>
                    <a:lstStyle/>
                    <a:p>
                      <a:pPr>
                        <a:lnSpc>
                          <a:spcPct val="115000"/>
                        </a:lnSpc>
                        <a:spcBef>
                          <a:spcPts val="600"/>
                        </a:spcBef>
                        <a:spcAft>
                          <a:spcPts val="600"/>
                        </a:spcAft>
                        <a:buNone/>
                      </a:pPr>
                      <a:r>
                        <a:rPr lang="en-ZA" sz="1200" kern="0">
                          <a:effectLst/>
                        </a:rPr>
                        <a:t>Achieve Global GAP Certification Renewal</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2025</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Sindisiwe &amp; Consultant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0823461"/>
                  </a:ext>
                </a:extLst>
              </a:tr>
              <a:tr h="398228">
                <a:tc>
                  <a:txBody>
                    <a:bodyPr/>
                    <a:lstStyle/>
                    <a:p>
                      <a:pPr>
                        <a:lnSpc>
                          <a:spcPct val="115000"/>
                        </a:lnSpc>
                        <a:spcBef>
                          <a:spcPts val="600"/>
                        </a:spcBef>
                        <a:spcAft>
                          <a:spcPts val="600"/>
                        </a:spcAft>
                        <a:buNone/>
                      </a:pPr>
                      <a:r>
                        <a:rPr lang="en-ZA" sz="1200" kern="0">
                          <a:effectLst/>
                        </a:rPr>
                        <a:t>Reach Break-even Point</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Q1 2026</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Q3 2026</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Management Team</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500007"/>
                  </a:ext>
                </a:extLst>
              </a:tr>
              <a:tr h="398228">
                <a:tc>
                  <a:txBody>
                    <a:bodyPr/>
                    <a:lstStyle/>
                    <a:p>
                      <a:pPr>
                        <a:lnSpc>
                          <a:spcPct val="115000"/>
                        </a:lnSpc>
                        <a:spcBef>
                          <a:spcPts val="600"/>
                        </a:spcBef>
                        <a:spcAft>
                          <a:spcPts val="600"/>
                        </a:spcAft>
                        <a:buNone/>
                      </a:pPr>
                      <a:r>
                        <a:rPr lang="en-ZA" sz="1200" kern="0">
                          <a:effectLst/>
                        </a:rPr>
                        <a:t>Expand Production (Net-house)</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2027</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2027</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Management Team</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7916232"/>
                  </a:ext>
                </a:extLst>
              </a:tr>
              <a:tr h="398228">
                <a:tc>
                  <a:txBody>
                    <a:bodyPr/>
                    <a:lstStyle/>
                    <a:p>
                      <a:pPr>
                        <a:lnSpc>
                          <a:spcPct val="115000"/>
                        </a:lnSpc>
                        <a:spcBef>
                          <a:spcPts val="600"/>
                        </a:spcBef>
                        <a:spcAft>
                          <a:spcPts val="600"/>
                        </a:spcAft>
                        <a:buNone/>
                      </a:pPr>
                      <a:r>
                        <a:rPr lang="en-ZA" sz="1200" kern="0">
                          <a:effectLst/>
                        </a:rPr>
                        <a:t>Introduce Value-Added Products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2027</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Management &amp; Marketing Advisors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2766492"/>
                  </a:ext>
                </a:extLst>
              </a:tr>
              <a:tr h="398228">
                <a:tc>
                  <a:txBody>
                    <a:bodyPr/>
                    <a:lstStyle/>
                    <a:p>
                      <a:pPr>
                        <a:lnSpc>
                          <a:spcPct val="115000"/>
                        </a:lnSpc>
                        <a:spcBef>
                          <a:spcPts val="600"/>
                        </a:spcBef>
                        <a:spcAft>
                          <a:spcPts val="600"/>
                        </a:spcAft>
                        <a:buNone/>
                      </a:pPr>
                      <a:r>
                        <a:rPr lang="en-ZA" sz="1200" kern="0">
                          <a:effectLst/>
                        </a:rPr>
                        <a:t>Initiate Export Sales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2028</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Ongoing</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Management &amp; Export Agents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2029613"/>
                  </a:ext>
                </a:extLst>
              </a:tr>
              <a:tr h="398228">
                <a:tc>
                  <a:txBody>
                    <a:bodyPr/>
                    <a:lstStyle/>
                    <a:p>
                      <a:pPr>
                        <a:lnSpc>
                          <a:spcPct val="115000"/>
                        </a:lnSpc>
                        <a:spcBef>
                          <a:spcPts val="600"/>
                        </a:spcBef>
                        <a:spcAft>
                          <a:spcPts val="600"/>
                        </a:spcAft>
                        <a:buNone/>
                      </a:pPr>
                      <a:r>
                        <a:rPr lang="en-ZA" sz="1200" kern="0">
                          <a:effectLst/>
                        </a:rPr>
                        <a:t>Scale Training Programs</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rPr>
                        <a:t>2026</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a:effectLst/>
                        </a:rPr>
                        <a:t>Ongoing</a:t>
                      </a:r>
                      <a:endParaRPr lang="en-ZA"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Bef>
                          <a:spcPts val="600"/>
                        </a:spcBef>
                        <a:spcAft>
                          <a:spcPts val="600"/>
                        </a:spcAft>
                        <a:buNone/>
                      </a:pPr>
                      <a:r>
                        <a:rPr lang="en-ZA" sz="1200" kern="0" dirty="0">
                          <a:effectLst/>
                        </a:rPr>
                        <a:t>Management &amp; Community Partners</a:t>
                      </a:r>
                      <a:endParaRPr lang="en-ZA"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049932"/>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23353" y="1620755"/>
            <a:ext cx="3676650" cy="514350"/>
          </a:xfrm>
          <a:prstGeom prst="rect">
            <a:avLst/>
          </a:prstGeom>
          <a:noFill/>
          <a:ln/>
        </p:spPr>
        <p:txBody>
          <a:bodyPr wrap="square" lIns="0" tIns="0" rIns="0" bIns="0" rtlCol="0" anchor="ctr"/>
          <a:lstStyle/>
          <a:p>
            <a:pPr marL="0" indent="0" algn="l">
              <a:lnSpc>
                <a:spcPct val="79650"/>
              </a:lnSpc>
              <a:buNone/>
            </a:pPr>
            <a:r>
              <a:rPr lang="en-US" sz="3600" b="1" dirty="0">
                <a:solidFill>
                  <a:srgbClr val="1D1D1D"/>
                </a:solidFill>
                <a:latin typeface="Sora" pitchFamily="34" charset="0"/>
                <a:ea typeface="Sora" pitchFamily="34" charset="-122"/>
                <a:cs typeface="Sora" pitchFamily="34" charset="-120"/>
              </a:rPr>
              <a:t>12. </a:t>
            </a:r>
            <a:r>
              <a:rPr lang="en-US" sz="3600" b="1" dirty="0" err="1">
                <a:solidFill>
                  <a:srgbClr val="1D1D1D"/>
                </a:solidFill>
                <a:latin typeface="Sora" pitchFamily="34" charset="0"/>
                <a:ea typeface="Sora" pitchFamily="34" charset="-122"/>
                <a:cs typeface="Sora" pitchFamily="34" charset="-120"/>
              </a:rPr>
              <a:t>Miletones</a:t>
            </a:r>
            <a:endParaRPr lang="en-US" sz="3600" dirty="0"/>
          </a:p>
        </p:txBody>
      </p:sp>
      <p:sp>
        <p:nvSpPr>
          <p:cNvPr id="7" name="Text 1"/>
          <p:cNvSpPr/>
          <p:nvPr/>
        </p:nvSpPr>
        <p:spPr>
          <a:xfrm>
            <a:off x="950889" y="2530554"/>
            <a:ext cx="4038600" cy="682942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12.2 Performance Monitoring and Reporting</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Achieving these milestones will require disciplined project management and continuous performance monitoring. Ikhwezi Farm will establish a milestone review framework that includes: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Quarterly progress reports detailing operational achievements, financial performance, and market development.</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Annual impact assessments covering job creation, environmental sustainability, and social development outcomes.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Stakeholder updates for funders, partners, and community stakeholders to ensure transparency and build trust.</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performance indicators (KPIs) will be linked to each milestone, providing measurable criteria to assess success and inform any necessary adjustments.</a:t>
            </a:r>
            <a:endParaRPr lang="en-US" sz="1200" dirty="0"/>
          </a:p>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12.3 Flexibility and Contingency Planning</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While the farm is committed to meeting its milestones, flexibility is essential in agricultural ventures due to potential unforeseen circumstances such as weather events or market fluctuations. Ikhwezi Farm’s phased approach to growth and its strong risk management framework (as outlined in Section 9) will ensure that the business can adapt to changes while keeping long-term objectives in focus.</a:t>
            </a:r>
            <a:endParaRPr lang="en-US" sz="1200" dirty="0"/>
          </a:p>
        </p:txBody>
      </p:sp>
      <p:pic>
        <p:nvPicPr>
          <p:cNvPr id="8" name="Image 4" descr="preencoded.png"/>
          <p:cNvPicPr>
            <a:picLocks noChangeAspect="1"/>
          </p:cNvPicPr>
          <p:nvPr/>
        </p:nvPicPr>
        <p:blipFill>
          <a:blip r:embed="rId7"/>
          <a:stretch>
            <a:fillRect/>
          </a:stretch>
        </p:blipFill>
        <p:spPr>
          <a:xfrm>
            <a:off x="5290099" y="1683553"/>
            <a:ext cx="1752600" cy="2705100"/>
          </a:xfrm>
          <a:prstGeom prst="rect">
            <a:avLst/>
          </a:prstGeom>
        </p:spPr>
      </p:pic>
      <p:sp>
        <p:nvSpPr>
          <p:cNvPr id="9"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0"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1" name="Text 4"/>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50</a:t>
            </a:r>
            <a:endParaRPr lang="en-US" sz="1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5464835" y="1382278"/>
            <a:ext cx="1847850" cy="8667750"/>
          </a:xfrm>
          <a:prstGeom prst="rect">
            <a:avLst/>
          </a:prstGeom>
        </p:spPr>
      </p:pic>
      <p:pic>
        <p:nvPicPr>
          <p:cNvPr id="4" name="Image 2" descr="preencoded.png"/>
          <p:cNvPicPr>
            <a:picLocks noChangeAspect="1"/>
          </p:cNvPicPr>
          <p:nvPr/>
        </p:nvPicPr>
        <p:blipFill>
          <a:blip r:embed="rId5"/>
          <a:stretch>
            <a:fillRect/>
          </a:stretch>
        </p:blipFill>
        <p:spPr>
          <a:xfrm>
            <a:off x="807232" y="1553451"/>
            <a:ext cx="85725" cy="514350"/>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7"/>
          <a:stretch>
            <a:fillRect/>
          </a:stretch>
        </p:blipFill>
        <p:spPr>
          <a:xfrm>
            <a:off x="6580737" y="5066386"/>
            <a:ext cx="514350" cy="400050"/>
          </a:xfrm>
          <a:prstGeom prst="rect">
            <a:avLst/>
          </a:prstGeom>
        </p:spPr>
      </p:pic>
      <p:sp>
        <p:nvSpPr>
          <p:cNvPr id="7" name="Text 0"/>
          <p:cNvSpPr/>
          <p:nvPr/>
        </p:nvSpPr>
        <p:spPr>
          <a:xfrm>
            <a:off x="892957" y="2510820"/>
            <a:ext cx="3886200" cy="390525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13. CONCLUSION AND CALL TO ACTION</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Ikhwezi Farm represents a unique convergence of proven agricultural experience, market demand, and social impact. The farm’s revival and expansion are grounded in a robust operational plan, a diversified product portfolio, and an established track record of supplying premium markets. </a:t>
            </a:r>
            <a:endParaRPr lang="en-US" sz="1200" dirty="0"/>
          </a:p>
          <a:p>
            <a:pPr marL="0" indent="0" algn="l">
              <a:lnSpc>
                <a:spcPts val="1600"/>
              </a:lnSpc>
              <a:spcBef>
                <a:spcPts val="600"/>
              </a:spcBef>
              <a:spcAft>
                <a:spcPts val="600"/>
              </a:spcAft>
              <a:buNone/>
            </a:pPr>
            <a:r>
              <a:rPr lang="en-US" sz="1200" dirty="0">
                <a:solidFill>
                  <a:srgbClr val="000000"/>
                </a:solidFill>
              </a:rPr>
              <a:t> </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More than just a farming venture, Ikhwezi Farm embodies empowerment, resilience, and sustainability — values that resonate with both commercial partners and development-focused investors. With the right funding, Ikhwezi Farm will not only generate solid financial returns but also create meaningful employment, promote environmentally responsible farming practices, and contribute to national food security and export growth.</a:t>
            </a:r>
            <a:endParaRPr lang="en-US" sz="1200" dirty="0"/>
          </a:p>
        </p:txBody>
      </p:sp>
      <p:sp>
        <p:nvSpPr>
          <p:cNvPr id="8" name="Text 1"/>
          <p:cNvSpPr/>
          <p:nvPr/>
        </p:nvSpPr>
        <p:spPr>
          <a:xfrm>
            <a:off x="1238926" y="1553451"/>
            <a:ext cx="3733800" cy="733425"/>
          </a:xfrm>
          <a:prstGeom prst="rect">
            <a:avLst/>
          </a:prstGeom>
          <a:noFill/>
          <a:ln/>
        </p:spPr>
        <p:txBody>
          <a:bodyPr wrap="square" lIns="0" tIns="0" rIns="0" bIns="0" rtlCol="0" anchor="ctr"/>
          <a:lstStyle/>
          <a:p>
            <a:pPr marL="0" indent="0" algn="l">
              <a:lnSpc>
                <a:spcPct val="79650"/>
              </a:lnSpc>
              <a:buNone/>
            </a:pPr>
            <a:r>
              <a:rPr lang="en-US" sz="2400" b="1" dirty="0">
                <a:solidFill>
                  <a:srgbClr val="1D1D1D"/>
                </a:solidFill>
                <a:latin typeface="Sora" pitchFamily="34" charset="0"/>
                <a:ea typeface="Sora" pitchFamily="34" charset="-122"/>
                <a:cs typeface="Sora" pitchFamily="34" charset="-120"/>
              </a:rPr>
              <a:t>13. Conclusion</a:t>
            </a:r>
            <a:endParaRPr lang="en-US" sz="2400" dirty="0"/>
          </a:p>
        </p:txBody>
      </p:sp>
      <p:pic>
        <p:nvPicPr>
          <p:cNvPr id="9" name="Image 5" descr="preencoded.png"/>
          <p:cNvPicPr>
            <a:picLocks noChangeAspect="1"/>
          </p:cNvPicPr>
          <p:nvPr/>
        </p:nvPicPr>
        <p:blipFill>
          <a:blip r:embed="rId8"/>
          <a:stretch>
            <a:fillRect/>
          </a:stretch>
        </p:blipFill>
        <p:spPr>
          <a:xfrm>
            <a:off x="5221214" y="1708595"/>
            <a:ext cx="1809750" cy="2333625"/>
          </a:xfrm>
          <a:prstGeom prst="rect">
            <a:avLst/>
          </a:prstGeom>
        </p:spPr>
      </p:pic>
      <p:sp>
        <p:nvSpPr>
          <p:cNvPr id="10"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2" name="Text 4"/>
          <p:cNvSpPr/>
          <p:nvPr/>
        </p:nvSpPr>
        <p:spPr>
          <a:xfrm>
            <a:off x="5678538" y="5534587"/>
            <a:ext cx="1314450" cy="914400"/>
          </a:xfrm>
          <a:prstGeom prst="rect">
            <a:avLst/>
          </a:prstGeom>
          <a:noFill/>
          <a:ln/>
        </p:spPr>
        <p:txBody>
          <a:bodyPr wrap="square" lIns="0" tIns="0" rIns="0" bIns="0" rtlCol="0" anchor="ctr"/>
          <a:lstStyle/>
          <a:p>
            <a:pPr marL="0" indent="0" algn="r">
              <a:lnSpc>
                <a:spcPct val="105600"/>
              </a:lnSpc>
              <a:buNone/>
            </a:pPr>
            <a:r>
              <a:rPr lang="en-US" sz="1500" b="1" dirty="0">
                <a:solidFill>
                  <a:srgbClr val="FFFFFF"/>
                </a:solidFill>
                <a:latin typeface="Poppins" pitchFamily="34" charset="0"/>
                <a:ea typeface="Poppins" pitchFamily="34" charset="-122"/>
                <a:cs typeface="Poppins" pitchFamily="34" charset="-120"/>
              </a:rPr>
              <a:t>Thank you for your interest!</a:t>
            </a:r>
            <a:endParaRPr lang="en-US" sz="1500"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51</a:t>
            </a:r>
            <a:endParaRPr lang="en-US"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5464835" y="1382278"/>
            <a:ext cx="1847850" cy="8667750"/>
          </a:xfrm>
          <a:prstGeom prst="rect">
            <a:avLst/>
          </a:prstGeom>
        </p:spPr>
      </p:pic>
      <p:pic>
        <p:nvPicPr>
          <p:cNvPr id="4" name="Image 2" descr="preencoded.png"/>
          <p:cNvPicPr>
            <a:picLocks noChangeAspect="1"/>
          </p:cNvPicPr>
          <p:nvPr/>
        </p:nvPicPr>
        <p:blipFill>
          <a:blip r:embed="rId5"/>
          <a:stretch>
            <a:fillRect/>
          </a:stretch>
        </p:blipFill>
        <p:spPr>
          <a:xfrm>
            <a:off x="807232" y="1553451"/>
            <a:ext cx="85725" cy="77152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pic>
        <p:nvPicPr>
          <p:cNvPr id="6" name="Image 4" descr="preencoded.png"/>
          <p:cNvPicPr>
            <a:picLocks noChangeAspect="1"/>
          </p:cNvPicPr>
          <p:nvPr/>
        </p:nvPicPr>
        <p:blipFill>
          <a:blip r:embed="rId7"/>
          <a:stretch>
            <a:fillRect/>
          </a:stretch>
        </p:blipFill>
        <p:spPr>
          <a:xfrm>
            <a:off x="6580737" y="5066386"/>
            <a:ext cx="514350" cy="400050"/>
          </a:xfrm>
          <a:prstGeom prst="rect">
            <a:avLst/>
          </a:prstGeom>
        </p:spPr>
      </p:pic>
      <p:sp>
        <p:nvSpPr>
          <p:cNvPr id="7" name="Text 0"/>
          <p:cNvSpPr/>
          <p:nvPr/>
        </p:nvSpPr>
        <p:spPr>
          <a:xfrm>
            <a:off x="892957" y="2011759"/>
            <a:ext cx="3886200" cy="6096000"/>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13.1 Value Proposition for Funders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Funders and investors are presented with a compelling opportunity to support a business that combines financial viability with measurable social and environmental benefits.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Key value propositions include: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Established Market Access: Proven history of supplying high-end retail chains and restaurants, with prior clients willing to re-engage.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Growth Potential: Clear roadmap for production scaling, value-added product development, and market expansion, including exports.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Social Impact: Creation of jobs, skills development, and community empowerment, particularly for youth and women.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Sustainability: Commitment to environmentally friendly farming practices and Global GAP certification.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Strong Management: Experienced leadership, supported by consultants and professional advisors, with a legally documented succession plan.</a:t>
            </a:r>
            <a:endParaRPr lang="en-US" sz="1200" dirty="0"/>
          </a:p>
        </p:txBody>
      </p:sp>
      <p:sp>
        <p:nvSpPr>
          <p:cNvPr id="8" name="Text 1"/>
          <p:cNvSpPr/>
          <p:nvPr/>
        </p:nvSpPr>
        <p:spPr>
          <a:xfrm>
            <a:off x="1238926" y="1553451"/>
            <a:ext cx="3981450" cy="781050"/>
          </a:xfrm>
          <a:prstGeom prst="rect">
            <a:avLst/>
          </a:prstGeom>
          <a:noFill/>
          <a:ln/>
        </p:spPr>
        <p:txBody>
          <a:bodyPr wrap="square" lIns="0" tIns="0" rIns="0" bIns="0" rtlCol="0" anchor="ctr"/>
          <a:lstStyle/>
          <a:p>
            <a:pPr marL="0" indent="0" algn="l">
              <a:lnSpc>
                <a:spcPct val="79650"/>
              </a:lnSpc>
              <a:buNone/>
            </a:pPr>
            <a:r>
              <a:rPr lang="en-US" sz="2800" b="1" dirty="0">
                <a:solidFill>
                  <a:srgbClr val="1D1D1D"/>
                </a:solidFill>
                <a:latin typeface="Sora" pitchFamily="34" charset="0"/>
                <a:ea typeface="Sora" pitchFamily="34" charset="-122"/>
                <a:cs typeface="Sora" pitchFamily="34" charset="-120"/>
              </a:rPr>
              <a:t>13. Conclusion</a:t>
            </a:r>
            <a:endParaRPr lang="en-US" sz="2800" dirty="0"/>
          </a:p>
        </p:txBody>
      </p:sp>
      <p:pic>
        <p:nvPicPr>
          <p:cNvPr id="9" name="Image 5" descr="preencoded.png"/>
          <p:cNvPicPr>
            <a:picLocks noChangeAspect="1"/>
          </p:cNvPicPr>
          <p:nvPr/>
        </p:nvPicPr>
        <p:blipFill>
          <a:blip r:embed="rId8"/>
          <a:stretch>
            <a:fillRect/>
          </a:stretch>
        </p:blipFill>
        <p:spPr>
          <a:xfrm>
            <a:off x="5221214" y="1708595"/>
            <a:ext cx="1809750" cy="2333625"/>
          </a:xfrm>
          <a:prstGeom prst="rect">
            <a:avLst/>
          </a:prstGeom>
        </p:spPr>
      </p:pic>
      <p:sp>
        <p:nvSpPr>
          <p:cNvPr id="10" name="Text 2"/>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3"/>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12" name="Text 4"/>
          <p:cNvSpPr/>
          <p:nvPr/>
        </p:nvSpPr>
        <p:spPr>
          <a:xfrm>
            <a:off x="5678538" y="5534587"/>
            <a:ext cx="1314450" cy="914400"/>
          </a:xfrm>
          <a:prstGeom prst="rect">
            <a:avLst/>
          </a:prstGeom>
          <a:noFill/>
          <a:ln/>
        </p:spPr>
        <p:txBody>
          <a:bodyPr wrap="square" lIns="0" tIns="0" rIns="0" bIns="0" rtlCol="0" anchor="ctr"/>
          <a:lstStyle/>
          <a:p>
            <a:pPr marL="0" indent="0" algn="r">
              <a:lnSpc>
                <a:spcPct val="105600"/>
              </a:lnSpc>
              <a:buNone/>
            </a:pPr>
            <a:r>
              <a:rPr lang="en-US" sz="1500" b="1" dirty="0">
                <a:solidFill>
                  <a:srgbClr val="FFFFFF"/>
                </a:solidFill>
                <a:latin typeface="Poppins" pitchFamily="34" charset="0"/>
                <a:ea typeface="Poppins" pitchFamily="34" charset="-122"/>
                <a:cs typeface="Poppins" pitchFamily="34" charset="-120"/>
              </a:rPr>
              <a:t>Thank you for your interest!</a:t>
            </a:r>
            <a:endParaRPr lang="en-US" sz="1500" dirty="0"/>
          </a:p>
        </p:txBody>
      </p:sp>
      <p:sp>
        <p:nvSpPr>
          <p:cNvPr id="13" name="Text 5"/>
          <p:cNvSpPr/>
          <p:nvPr/>
        </p:nvSpPr>
        <p:spPr>
          <a:xfrm>
            <a:off x="7419975" y="9829800"/>
            <a:ext cx="352425"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52</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476250" y="5691092"/>
            <a:ext cx="6819900" cy="3848100"/>
          </a:xfrm>
          <a:prstGeom prst="rect">
            <a:avLst/>
          </a:prstGeom>
        </p:spPr>
      </p:pic>
      <p:pic>
        <p:nvPicPr>
          <p:cNvPr id="4" name="Image 2" descr="preencoded.png"/>
          <p:cNvPicPr>
            <a:picLocks noChangeAspect="1"/>
          </p:cNvPicPr>
          <p:nvPr/>
        </p:nvPicPr>
        <p:blipFill>
          <a:blip r:embed="rId5"/>
          <a:stretch>
            <a:fillRect/>
          </a:stretch>
        </p:blipFill>
        <p:spPr>
          <a:xfrm>
            <a:off x="796962" y="919932"/>
            <a:ext cx="6177705" cy="190500"/>
          </a:xfrm>
          <a:prstGeom prst="rect">
            <a:avLst/>
          </a:prstGeom>
        </p:spPr>
      </p:pic>
      <p:pic>
        <p:nvPicPr>
          <p:cNvPr id="5" name="Image 3" descr="preencoded.png"/>
          <p:cNvPicPr>
            <a:picLocks noChangeAspect="1"/>
          </p:cNvPicPr>
          <p:nvPr/>
        </p:nvPicPr>
        <p:blipFill>
          <a:blip r:embed="rId6"/>
          <a:stretch>
            <a:fillRect/>
          </a:stretch>
        </p:blipFill>
        <p:spPr>
          <a:xfrm>
            <a:off x="807232" y="1417949"/>
            <a:ext cx="85725" cy="514350"/>
          </a:xfrm>
          <a:prstGeom prst="rect">
            <a:avLst/>
          </a:prstGeom>
        </p:spPr>
      </p:pic>
      <p:sp>
        <p:nvSpPr>
          <p:cNvPr id="6" name="Text 0"/>
          <p:cNvSpPr/>
          <p:nvPr/>
        </p:nvSpPr>
        <p:spPr>
          <a:xfrm>
            <a:off x="1238926" y="1417949"/>
            <a:ext cx="5734050" cy="514350"/>
          </a:xfrm>
          <a:prstGeom prst="rect">
            <a:avLst/>
          </a:prstGeom>
          <a:noFill/>
          <a:ln/>
        </p:spPr>
        <p:txBody>
          <a:bodyPr wrap="square" lIns="0" tIns="0" rIns="0" bIns="0" rtlCol="0" anchor="ctr"/>
          <a:lstStyle/>
          <a:p>
            <a:pPr marL="342900" indent="-342900" algn="l">
              <a:lnSpc>
                <a:spcPct val="79650"/>
              </a:lnSpc>
              <a:buSzPct val="100000"/>
              <a:buFont typeface="+mj-lt"/>
              <a:buAutoNum type="arabicPeriod"/>
            </a:pPr>
            <a:r>
              <a:rPr lang="en-US" sz="3375" b="1" dirty="0">
                <a:solidFill>
                  <a:srgbClr val="1D1D1D"/>
                </a:solidFill>
                <a:latin typeface="Sora" pitchFamily="34" charset="0"/>
                <a:ea typeface="Sora" pitchFamily="34" charset="-122"/>
                <a:cs typeface="Sora" pitchFamily="34" charset="-120"/>
              </a:rPr>
              <a:t>Executive Summary</a:t>
            </a:r>
            <a:endParaRPr lang="en-US" sz="3375" dirty="0"/>
          </a:p>
        </p:txBody>
      </p:sp>
      <p:sp>
        <p:nvSpPr>
          <p:cNvPr id="7" name="Text 1"/>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sp>
        <p:nvSpPr>
          <p:cNvPr id="8" name="Text 2"/>
          <p:cNvSpPr/>
          <p:nvPr/>
        </p:nvSpPr>
        <p:spPr>
          <a:xfrm>
            <a:off x="812466" y="2213162"/>
            <a:ext cx="6477000" cy="280987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solidFill>
                  <a:srgbClr val="1D1D1D"/>
                </a:solidFill>
                <a:latin typeface="Titillium Web" pitchFamily="34" charset="0"/>
                <a:ea typeface="Titillium Web" pitchFamily="34" charset="-122"/>
                <a:cs typeface="Titillium Web" pitchFamily="34" charset="-120"/>
              </a:rPr>
              <a:t>1.5 Summary of Financial Projections</a:t>
            </a:r>
            <a:endParaRPr lang="en-US" sz="1200" dirty="0"/>
          </a:p>
          <a:p>
            <a:pPr marL="0" indent="0" algn="l">
              <a:lnSpc>
                <a:spcPts val="1600"/>
              </a:lnSpc>
              <a:spcBef>
                <a:spcPts val="600"/>
              </a:spcBef>
              <a:spcAft>
                <a:spcPts val="600"/>
              </a:spcAft>
              <a:buNone/>
            </a:pPr>
            <a:r>
              <a:rPr lang="en-US" sz="1200" dirty="0">
                <a:solidFill>
                  <a:srgbClr val="1D1D1D"/>
                </a:solidFill>
                <a:latin typeface="Titillium Web" pitchFamily="34" charset="0"/>
                <a:ea typeface="Titillium Web" pitchFamily="34" charset="-122"/>
                <a:cs typeface="Titillium Web" pitchFamily="34" charset="-120"/>
              </a:rPr>
              <a:t>Robust financial projections are essential in indicating the potential of the farm for growth and success. They give funders confidence that the business plan is realistic, achievable, and will be able to yield a return on investment. The most critical projections over the next few years are:</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Break-even point: Expected within the first 9 months of operation.</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Profitability in Year 1: Anticipated based on confirmed market demand.</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Annual revenue growth: Projected at 10% per year.</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Operational cost management: Aiming for no more than 20% growth in costs.</a:t>
            </a:r>
            <a:endParaRPr lang="en-US" sz="1200" dirty="0"/>
          </a:p>
          <a:p>
            <a:pPr marL="342900" indent="-342900" algn="l">
              <a:lnSpc>
                <a:spcPts val="1600"/>
              </a:lnSpc>
              <a:spcBef>
                <a:spcPts val="600"/>
              </a:spcBef>
              <a:spcAft>
                <a:spcPts val="600"/>
              </a:spcAft>
              <a:buSzPct val="100000"/>
              <a:buChar char="•"/>
            </a:pPr>
            <a:r>
              <a:rPr lang="en-US" sz="1200" dirty="0">
                <a:solidFill>
                  <a:srgbClr val="1D1D1D"/>
                </a:solidFill>
                <a:latin typeface="Titillium Web" pitchFamily="34" charset="0"/>
                <a:ea typeface="Titillium Web" pitchFamily="34" charset="-122"/>
                <a:cs typeface="Titillium Web" pitchFamily="34" charset="-120"/>
              </a:rPr>
              <a:t>Efficiency gains: Starting in Year 2 with in-house seedling production.</a:t>
            </a:r>
            <a:endParaRPr lang="en-US" sz="1200" dirty="0"/>
          </a:p>
          <a:p>
            <a:pPr marL="342900" indent="-342900" algn="l">
              <a:lnSpc>
                <a:spcPct val="105600"/>
              </a:lnSpc>
              <a:buSzPct val="100000"/>
              <a:buChar char="•"/>
            </a:pPr>
            <a:endParaRPr lang="en-US" sz="1200" dirty="0"/>
          </a:p>
          <a:p>
            <a:pPr marL="0" indent="0" algn="l">
              <a:lnSpc>
                <a:spcPct val="105600"/>
              </a:lnSpc>
              <a:buNone/>
            </a:pPr>
            <a:r>
              <a:rPr lang="en-US" sz="600" dirty="0">
                <a:solidFill>
                  <a:srgbClr val="000000"/>
                </a:solidFill>
              </a:rPr>
              <a:t> </a:t>
            </a:r>
            <a:endParaRPr lang="en-US" sz="1200" dirty="0"/>
          </a:p>
        </p:txBody>
      </p:sp>
      <p:sp>
        <p:nvSpPr>
          <p:cNvPr id="9" name="Text 3"/>
          <p:cNvSpPr/>
          <p:nvPr/>
        </p:nvSpPr>
        <p:spPr>
          <a:xfrm>
            <a:off x="817937" y="6732032"/>
            <a:ext cx="4467225" cy="176212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575" b="1" dirty="0">
                <a:solidFill>
                  <a:srgbClr val="FFFFFF"/>
                </a:solidFill>
                <a:latin typeface="Titillium Web" pitchFamily="34" charset="0"/>
                <a:ea typeface="Titillium Web" pitchFamily="34" charset="-122"/>
                <a:cs typeface="Titillium Web" pitchFamily="34" charset="-120"/>
              </a:rPr>
              <a:t>1.6 Value Proposition for Investors/Funders</a:t>
            </a:r>
            <a:endParaRPr lang="en-US" sz="1575" dirty="0"/>
          </a:p>
          <a:p>
            <a:pPr marL="0" indent="0" algn="l">
              <a:lnSpc>
                <a:spcPts val="1600"/>
              </a:lnSpc>
              <a:spcBef>
                <a:spcPts val="600"/>
              </a:spcBef>
              <a:spcAft>
                <a:spcPts val="600"/>
              </a:spcAft>
              <a:buNone/>
            </a:pPr>
            <a:r>
              <a:rPr lang="en-US" sz="1350" dirty="0">
                <a:solidFill>
                  <a:srgbClr val="FFFFFF"/>
                </a:solidFill>
                <a:latin typeface="Titillium Web" pitchFamily="34" charset="0"/>
                <a:ea typeface="Titillium Web" pitchFamily="34" charset="-122"/>
                <a:cs typeface="Titillium Web" pitchFamily="34" charset="-120"/>
              </a:rPr>
              <a:t>To funders and investors, Ikhwezi Farm offers more than financial returns. An investment in the farm is also an investment in tangible social and economic progress. With its mix of profitability, growth potential, and community gains, Ikhwezi Farm is an attractive investment prospect.</a:t>
            </a:r>
            <a:endParaRPr lang="en-US" sz="1575" dirty="0"/>
          </a:p>
        </p:txBody>
      </p:sp>
      <p:pic>
        <p:nvPicPr>
          <p:cNvPr id="10" name="Image 4" descr="preencoded.png"/>
          <p:cNvPicPr>
            <a:picLocks noChangeAspect="1"/>
          </p:cNvPicPr>
          <p:nvPr/>
        </p:nvPicPr>
        <p:blipFill>
          <a:blip r:embed="rId7"/>
          <a:stretch>
            <a:fillRect/>
          </a:stretch>
        </p:blipFill>
        <p:spPr>
          <a:xfrm>
            <a:off x="5497373" y="5427745"/>
            <a:ext cx="1466850" cy="4381500"/>
          </a:xfrm>
          <a:prstGeom prst="rect">
            <a:avLst/>
          </a:prstGeom>
        </p:spPr>
      </p:pic>
      <p:sp>
        <p:nvSpPr>
          <p:cNvPr id="11" name="Text 4"/>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2"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5</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algn="l">
              <a:lnSpc>
                <a:spcPct val="79650"/>
              </a:lnSpc>
              <a:buSzPct val="100000"/>
            </a:pPr>
            <a:r>
              <a:rPr lang="en-US" sz="3375" b="1" dirty="0">
                <a:solidFill>
                  <a:srgbClr val="1D1D1D"/>
                </a:solidFill>
                <a:latin typeface="Sora" pitchFamily="34" charset="0"/>
                <a:ea typeface="Sora" pitchFamily="34" charset="-122"/>
                <a:cs typeface="Sora" pitchFamily="34" charset="-120"/>
              </a:rPr>
              <a:t>2. Company Profile</a:t>
            </a:r>
            <a:endParaRPr lang="en-US" sz="3375" dirty="0"/>
          </a:p>
        </p:txBody>
      </p:sp>
      <p:sp>
        <p:nvSpPr>
          <p:cNvPr id="7" name="Text 1"/>
          <p:cNvSpPr/>
          <p:nvPr/>
        </p:nvSpPr>
        <p:spPr>
          <a:xfrm>
            <a:off x="803103" y="2776538"/>
            <a:ext cx="4514850" cy="5667375"/>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Ikhwezi Farm is not just an agribusiness; it is a case of strength, innovation, and the potential of agribusiness as a vehicle for societal change. The business profile reflects its glorious history, unique ownership, and visionary guidance. This section provides a detailed description of the business history, legal structure, assets, and management that contribute to its competitiveness and long-term sustainability.</a:t>
            </a:r>
            <a:endParaRPr lang="en-US" sz="1050" dirty="0"/>
          </a:p>
          <a:p>
            <a:pPr marL="0" indent="0" algn="l">
              <a:lnSpc>
                <a:spcPts val="1600"/>
              </a:lnSpc>
              <a:spcBef>
                <a:spcPts val="1200"/>
              </a:spcBef>
              <a:spcAft>
                <a:spcPts val="600"/>
              </a:spcAft>
              <a:buNone/>
            </a:pPr>
            <a:r>
              <a:rPr lang="en-US" sz="1050" b="1" dirty="0">
                <a:solidFill>
                  <a:srgbClr val="1D1D1D"/>
                </a:solidFill>
                <a:latin typeface="Titillium Web" pitchFamily="34" charset="0"/>
                <a:ea typeface="Titillium Web" pitchFamily="34" charset="-122"/>
                <a:cs typeface="Titillium Web" pitchFamily="34" charset="-120"/>
              </a:rPr>
              <a:t>2.1 History of the company</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Ikhwezi Farm began in 2005 as four other females and Ms. Sindisiwe Sabela created the Ikhwezi Cooperative to address Pretoria's demand for sustainable profits. Overcoming physical disability, Ms. Sabela spearheaded the cooperative towards becoming an early black, woman-owned agricultural company to supply excellence-class vegetables and herbs to market-leading South African retailers Woolworths and Pick 'n Pay. The farm was renowned for premium vegetables and herbs and attained Global GAP status, which is an indicator of its compliance with global agricultural standards of excellence.</a:t>
            </a:r>
            <a:endParaRPr lang="en-US" sz="1050" dirty="0"/>
          </a:p>
          <a:p>
            <a:pPr marL="0" indent="0" algn="l">
              <a:lnSpc>
                <a:spcPts val="1600"/>
              </a:lnSpc>
              <a:spcBef>
                <a:spcPts val="600"/>
              </a:spcBef>
              <a:spcAft>
                <a:spcPts val="600"/>
              </a:spcAft>
              <a:buNone/>
            </a:pPr>
            <a:r>
              <a:rPr lang="en-US" sz="1050" dirty="0">
                <a:solidFill>
                  <a:srgbClr val="1D1D1D"/>
                </a:solidFill>
                <a:latin typeface="Titillium Web" pitchFamily="34" charset="0"/>
                <a:ea typeface="Titillium Web" pitchFamily="34" charset="-122"/>
                <a:cs typeface="Titillium Web" pitchFamily="34" charset="-120"/>
              </a:rPr>
              <a:t>The business shut down in 2015 because of Ms. Sabela's poor health. Nevertheless, after some time of recovery, the founder reopened the company under the name Ikhwezi HR Training &amp; Consulting (PTY) Ltd in 2022. The re-registration was a strategic step towards new greenhouse cultivation with ambitions for sustainable growth, increased market penetration, as well as increased social contribution.</a:t>
            </a:r>
            <a:endParaRPr lang="en-US" sz="1050"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5543550" y="1676400"/>
            <a:ext cx="1543050" cy="2505075"/>
          </a:xfrm>
          <a:prstGeom prst="rect">
            <a:avLst/>
          </a:prstGeom>
        </p:spPr>
      </p:pic>
      <p:sp>
        <p:nvSpPr>
          <p:cNvPr id="10" name="Text 3"/>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1" name="Text 4"/>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6</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algn="l">
              <a:lnSpc>
                <a:spcPct val="79650"/>
              </a:lnSpc>
              <a:buSzPct val="100000"/>
            </a:pPr>
            <a:r>
              <a:rPr lang="en-US" sz="3375" b="1" dirty="0">
                <a:solidFill>
                  <a:srgbClr val="1D1D1D"/>
                </a:solidFill>
                <a:latin typeface="Sora" pitchFamily="34" charset="0"/>
                <a:ea typeface="Sora" pitchFamily="34" charset="-122"/>
                <a:cs typeface="Sora" pitchFamily="34" charset="-120"/>
              </a:rPr>
              <a:t>2. Company Profile</a:t>
            </a:r>
            <a:endParaRPr lang="en-US" sz="3375" dirty="0"/>
          </a:p>
        </p:txBody>
      </p:sp>
      <p:sp>
        <p:nvSpPr>
          <p:cNvPr id="7" name="Text 1"/>
          <p:cNvSpPr/>
          <p:nvPr/>
        </p:nvSpPr>
        <p:spPr>
          <a:xfrm>
            <a:off x="892957" y="2969601"/>
            <a:ext cx="4514850" cy="7122145"/>
          </a:xfrm>
          <a:prstGeom prst="rect">
            <a:avLst/>
          </a:prstGeom>
          <a:noFill/>
          <a:ln/>
        </p:spPr>
        <p:txBody>
          <a:bodyPr wrap="square" lIns="0" tIns="0" rIns="0" bIns="0" rtlCol="0" anchor="ctr"/>
          <a:lstStyle/>
          <a:p>
            <a:pPr marL="0" indent="0" algn="l">
              <a:lnSpc>
                <a:spcPts val="1600"/>
              </a:lnSpc>
              <a:spcBef>
                <a:spcPts val="1200"/>
              </a:spcBef>
              <a:spcAft>
                <a:spcPts val="600"/>
              </a:spcAft>
              <a:buNone/>
            </a:pPr>
            <a:r>
              <a:rPr lang="en-US" sz="1200" b="1" dirty="0">
                <a:latin typeface="Titillium Web" panose="00000500000000000000" pitchFamily="2" charset="0"/>
              </a:rPr>
              <a:t>2.2 Legal Structure and Ownership</a:t>
            </a:r>
          </a:p>
          <a:p>
            <a:pPr marL="0" indent="0" algn="l">
              <a:lnSpc>
                <a:spcPts val="1600"/>
              </a:lnSpc>
              <a:spcBef>
                <a:spcPts val="600"/>
              </a:spcBef>
              <a:spcAft>
                <a:spcPts val="600"/>
              </a:spcAft>
              <a:buNone/>
            </a:pPr>
            <a:r>
              <a:rPr lang="en-US" sz="1200" dirty="0">
                <a:latin typeface="Titillium Web" panose="00000500000000000000" pitchFamily="2" charset="0"/>
              </a:rPr>
              <a:t>Ikhwezi Farm prioritizes strong governance, succession, and empowerment, operating as Ikhwezi HR Training &amp; Consulting (PTY) Ltd, a registered private entity in South Africa. It is 100% black woman- and differently-abled-owned, qualifying it for various government and private sector support programs.</a:t>
            </a:r>
          </a:p>
          <a:p>
            <a:pPr marL="0" indent="0" algn="l">
              <a:lnSpc>
                <a:spcPts val="1600"/>
              </a:lnSpc>
              <a:spcBef>
                <a:spcPts val="600"/>
              </a:spcBef>
              <a:spcAft>
                <a:spcPts val="600"/>
              </a:spcAft>
              <a:buNone/>
            </a:pPr>
            <a:r>
              <a:rPr lang="en-US" sz="1200" dirty="0">
                <a:latin typeface="Titillium Web" panose="00000500000000000000" pitchFamily="2" charset="0"/>
              </a:rPr>
              <a:t>The business is owned by Ms. Sindisiwe Sabela and her daughter, Kuhle, with Ms. Sabela actively mentoring Kuhle as a future leader. This approach supports long-term business continuity and the development of future generations of farmers.</a:t>
            </a:r>
            <a:endParaRPr lang="en-US" sz="1200" b="1" dirty="0">
              <a:latin typeface="Titillium Web" panose="00000500000000000000" pitchFamily="2" charset="0"/>
            </a:endParaRPr>
          </a:p>
          <a:p>
            <a:pPr marL="0" indent="0" algn="l">
              <a:lnSpc>
                <a:spcPts val="1600"/>
              </a:lnSpc>
              <a:spcBef>
                <a:spcPts val="1200"/>
              </a:spcBef>
              <a:spcAft>
                <a:spcPts val="600"/>
              </a:spcAft>
              <a:buNone/>
            </a:pPr>
            <a:r>
              <a:rPr lang="en-US" sz="1200" b="1" dirty="0">
                <a:latin typeface="Titillium Web" panose="00000500000000000000" pitchFamily="2" charset="0"/>
              </a:rPr>
              <a:t>2.3 Location and Facilities </a:t>
            </a:r>
          </a:p>
          <a:p>
            <a:pPr marL="0" indent="0" algn="l">
              <a:lnSpc>
                <a:spcPts val="1600"/>
              </a:lnSpc>
              <a:spcBef>
                <a:spcPts val="600"/>
              </a:spcBef>
              <a:spcAft>
                <a:spcPts val="600"/>
              </a:spcAft>
              <a:buNone/>
            </a:pPr>
            <a:r>
              <a:rPr lang="en-US" sz="1200" dirty="0" err="1">
                <a:latin typeface="Titillium Web" panose="00000500000000000000" pitchFamily="2" charset="0"/>
              </a:rPr>
              <a:t>Ikhwezi</a:t>
            </a:r>
            <a:r>
              <a:rPr lang="en-US" sz="1200" dirty="0">
                <a:latin typeface="Titillium Web" panose="00000500000000000000" pitchFamily="2" charset="0"/>
              </a:rPr>
              <a:t> Farm is positioned strategically in Pretoria on a freehold-owned 8.65-hectare land by its founder. The site allows for convenient access to Gauteng's large markets, reducing cost of logistics as well as increasing market responsiveness.</a:t>
            </a:r>
          </a:p>
          <a:p>
            <a:pPr marL="0" indent="0" algn="l">
              <a:lnSpc>
                <a:spcPts val="1600"/>
              </a:lnSpc>
              <a:spcBef>
                <a:spcPts val="600"/>
              </a:spcBef>
              <a:spcAft>
                <a:spcPts val="600"/>
              </a:spcAft>
              <a:buNone/>
            </a:pPr>
            <a:r>
              <a:rPr lang="en-US" sz="1200" dirty="0">
                <a:latin typeface="Titillium Web" panose="00000500000000000000" pitchFamily="2" charset="0"/>
              </a:rPr>
              <a:t>The farm has the following facilities:</a:t>
            </a:r>
          </a:p>
          <a:p>
            <a:pPr marL="0" indent="0" algn="l">
              <a:lnSpc>
                <a:spcPts val="1600"/>
              </a:lnSpc>
              <a:spcBef>
                <a:spcPts val="600"/>
              </a:spcBef>
              <a:spcAft>
                <a:spcPts val="600"/>
              </a:spcAft>
              <a:buNone/>
            </a:pPr>
            <a:r>
              <a:rPr lang="en-US" sz="1200" dirty="0">
                <a:latin typeface="Titillium Web" panose="00000500000000000000" pitchFamily="2" charset="0"/>
              </a:rPr>
              <a:t>  • A five-spanned greenhouse with an area of 5,760 m²</a:t>
            </a:r>
          </a:p>
          <a:p>
            <a:pPr marL="0" indent="0" algn="l">
              <a:lnSpc>
                <a:spcPts val="1600"/>
              </a:lnSpc>
              <a:spcBef>
                <a:spcPts val="600"/>
              </a:spcBef>
              <a:spcAft>
                <a:spcPts val="600"/>
              </a:spcAft>
              <a:buNone/>
            </a:pPr>
            <a:r>
              <a:rPr lang="en-US" sz="1200" dirty="0">
                <a:latin typeface="Titillium Web" panose="00000500000000000000" pitchFamily="2" charset="0"/>
              </a:rPr>
              <a:t>  • Eight tunnels with 2,400 m² of production area.</a:t>
            </a:r>
          </a:p>
          <a:p>
            <a:pPr marL="0" indent="0" algn="l">
              <a:lnSpc>
                <a:spcPts val="1600"/>
              </a:lnSpc>
              <a:spcBef>
                <a:spcPts val="600"/>
              </a:spcBef>
              <a:spcAft>
                <a:spcPts val="600"/>
              </a:spcAft>
              <a:buNone/>
            </a:pPr>
            <a:r>
              <a:rPr lang="en-US" sz="1200" dirty="0">
                <a:latin typeface="Titillium Web" panose="00000500000000000000" pitchFamily="2" charset="0"/>
              </a:rPr>
              <a:t>  • A Global GAP-compliant packhouse requiring minimal repairs.</a:t>
            </a:r>
          </a:p>
          <a:p>
            <a:pPr marL="0" indent="0" algn="l">
              <a:lnSpc>
                <a:spcPts val="1600"/>
              </a:lnSpc>
              <a:spcBef>
                <a:spcPts val="600"/>
              </a:spcBef>
              <a:spcAft>
                <a:spcPts val="600"/>
              </a:spcAft>
              <a:buNone/>
            </a:pPr>
            <a:r>
              <a:rPr lang="en-US" sz="1200" dirty="0">
                <a:latin typeface="Titillium Web" panose="00000500000000000000" pitchFamily="2" charset="0"/>
              </a:rPr>
              <a:t>  • Three secured-water-right boreholes and a reservoir upgrade planned.</a:t>
            </a:r>
          </a:p>
          <a:p>
            <a:pPr marL="0" indent="0" algn="l">
              <a:lnSpc>
                <a:spcPts val="1600"/>
              </a:lnSpc>
              <a:spcBef>
                <a:spcPts val="600"/>
              </a:spcBef>
              <a:spcAft>
                <a:spcPts val="600"/>
              </a:spcAft>
              <a:buNone/>
            </a:pPr>
            <a:r>
              <a:rPr lang="en-US" sz="1200" dirty="0">
                <a:latin typeface="Titillium Web" panose="00000500000000000000" pitchFamily="2" charset="0"/>
              </a:rPr>
              <a:t>  •  There is also an additional 1-hectare net-house to be developed in the current business plan.</a:t>
            </a:r>
          </a:p>
          <a:p>
            <a:pPr marL="0" indent="0" algn="l">
              <a:lnSpc>
                <a:spcPts val="1600"/>
              </a:lnSpc>
              <a:spcBef>
                <a:spcPts val="600"/>
              </a:spcBef>
              <a:spcAft>
                <a:spcPts val="600"/>
              </a:spcAft>
              <a:buNone/>
            </a:pPr>
            <a:r>
              <a:rPr lang="en-US" sz="1200" dirty="0">
                <a:latin typeface="Titillium Web" panose="00000500000000000000" pitchFamily="2" charset="0"/>
              </a:rPr>
              <a:t>This physical infrastructure forms the foundation of the productive capability of the farm and a good foundation for expansion.</a:t>
            </a:r>
          </a:p>
          <a:p>
            <a:pPr marL="0" indent="0" algn="l">
              <a:lnSpc>
                <a:spcPct val="105600"/>
              </a:lnSpc>
              <a:buNone/>
            </a:pPr>
            <a:endParaRPr lang="en-US" sz="1050"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5543550" y="1676400"/>
            <a:ext cx="1543050" cy="2505075"/>
          </a:xfrm>
          <a:prstGeom prst="rect">
            <a:avLst/>
          </a:prstGeom>
        </p:spPr>
      </p:pic>
      <p:sp>
        <p:nvSpPr>
          <p:cNvPr id="11" name="Text 4"/>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2"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7</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772400" cy="10058400"/>
          </a:xfrm>
          <a:prstGeom prst="rect">
            <a:avLst/>
          </a:prstGeom>
        </p:spPr>
      </p:pic>
      <p:pic>
        <p:nvPicPr>
          <p:cNvPr id="3" name="Image 1" descr="preencoded.png"/>
          <p:cNvPicPr>
            <a:picLocks noChangeAspect="1"/>
          </p:cNvPicPr>
          <p:nvPr/>
        </p:nvPicPr>
        <p:blipFill>
          <a:blip r:embed="rId4"/>
          <a:stretch>
            <a:fillRect/>
          </a:stretch>
        </p:blipFill>
        <p:spPr>
          <a:xfrm>
            <a:off x="6151512" y="1387897"/>
            <a:ext cx="1162050" cy="3295650"/>
          </a:xfrm>
          <a:prstGeom prst="rect">
            <a:avLst/>
          </a:prstGeom>
        </p:spPr>
      </p:pic>
      <p:pic>
        <p:nvPicPr>
          <p:cNvPr id="4" name="Image 2" descr="preencoded.png"/>
          <p:cNvPicPr>
            <a:picLocks noChangeAspect="1"/>
          </p:cNvPicPr>
          <p:nvPr/>
        </p:nvPicPr>
        <p:blipFill>
          <a:blip r:embed="rId5"/>
          <a:stretch>
            <a:fillRect/>
          </a:stretch>
        </p:blipFill>
        <p:spPr>
          <a:xfrm>
            <a:off x="807232" y="1549479"/>
            <a:ext cx="85725" cy="981075"/>
          </a:xfrm>
          <a:prstGeom prst="rect">
            <a:avLst/>
          </a:prstGeom>
        </p:spPr>
      </p:pic>
      <p:pic>
        <p:nvPicPr>
          <p:cNvPr id="5" name="Image 3" descr="preencoded.png"/>
          <p:cNvPicPr>
            <a:picLocks noChangeAspect="1"/>
          </p:cNvPicPr>
          <p:nvPr/>
        </p:nvPicPr>
        <p:blipFill>
          <a:blip r:embed="rId6"/>
          <a:stretch>
            <a:fillRect/>
          </a:stretch>
        </p:blipFill>
        <p:spPr>
          <a:xfrm>
            <a:off x="796962" y="919932"/>
            <a:ext cx="6177705" cy="190500"/>
          </a:xfrm>
          <a:prstGeom prst="rect">
            <a:avLst/>
          </a:prstGeom>
        </p:spPr>
      </p:pic>
      <p:sp>
        <p:nvSpPr>
          <p:cNvPr id="6" name="Text 0"/>
          <p:cNvSpPr/>
          <p:nvPr/>
        </p:nvSpPr>
        <p:spPr>
          <a:xfrm>
            <a:off x="1238926" y="1527324"/>
            <a:ext cx="3676650" cy="1028700"/>
          </a:xfrm>
          <a:prstGeom prst="rect">
            <a:avLst/>
          </a:prstGeom>
          <a:noFill/>
          <a:ln/>
        </p:spPr>
        <p:txBody>
          <a:bodyPr wrap="square" lIns="0" tIns="0" rIns="0" bIns="0" rtlCol="0" anchor="ctr"/>
          <a:lstStyle/>
          <a:p>
            <a:pPr algn="l">
              <a:lnSpc>
                <a:spcPct val="79650"/>
              </a:lnSpc>
              <a:buSzPct val="100000"/>
            </a:pPr>
            <a:r>
              <a:rPr lang="en-US" sz="3375" b="1" dirty="0">
                <a:solidFill>
                  <a:srgbClr val="1D1D1D"/>
                </a:solidFill>
                <a:latin typeface="Sora" pitchFamily="34" charset="0"/>
                <a:ea typeface="Sora" pitchFamily="34" charset="-122"/>
                <a:cs typeface="Sora" pitchFamily="34" charset="-120"/>
              </a:rPr>
              <a:t>2. Company Profile</a:t>
            </a:r>
            <a:endParaRPr lang="en-US" sz="3375" dirty="0"/>
          </a:p>
        </p:txBody>
      </p:sp>
      <p:sp>
        <p:nvSpPr>
          <p:cNvPr id="7" name="Text 1"/>
          <p:cNvSpPr/>
          <p:nvPr/>
        </p:nvSpPr>
        <p:spPr>
          <a:xfrm>
            <a:off x="907535" y="2737039"/>
            <a:ext cx="4423631" cy="5247062"/>
          </a:xfrm>
          <a:prstGeom prst="rect">
            <a:avLst/>
          </a:prstGeom>
          <a:noFill/>
          <a:ln/>
        </p:spPr>
        <p:txBody>
          <a:bodyPr wrap="square" lIns="0" tIns="0" rIns="0" bIns="0" rtlCol="0" anchor="ctr"/>
          <a:lstStyle/>
          <a:p>
            <a:pPr marL="0" indent="0" algn="l">
              <a:lnSpc>
                <a:spcPts val="1600"/>
              </a:lnSpc>
              <a:spcBef>
                <a:spcPts val="600"/>
              </a:spcBef>
              <a:spcAft>
                <a:spcPts val="600"/>
              </a:spcAft>
              <a:buNone/>
            </a:pPr>
            <a:r>
              <a:rPr lang="en-US" sz="1050" b="1" dirty="0">
                <a:solidFill>
                  <a:srgbClr val="1D1D1D"/>
                </a:solidFill>
                <a:latin typeface="Titillium Web" panose="00000500000000000000" pitchFamily="2" charset="0"/>
                <a:ea typeface="Titillium Web" pitchFamily="34" charset="-122"/>
                <a:cs typeface="Titillium Web" pitchFamily="34" charset="-120"/>
              </a:rPr>
              <a:t>2.4. Management Team and Key Personnel</a:t>
            </a:r>
            <a:endParaRPr lang="en-US" sz="1050" dirty="0"/>
          </a:p>
          <a:p>
            <a:pPr>
              <a:lnSpc>
                <a:spcPts val="1600"/>
              </a:lnSpc>
              <a:spcBef>
                <a:spcPts val="600"/>
              </a:spcBef>
              <a:spcAft>
                <a:spcPts val="600"/>
              </a:spcAft>
            </a:pPr>
            <a:r>
              <a:rPr lang="en-US" sz="1050" dirty="0" err="1"/>
              <a:t>Ikhwezi</a:t>
            </a:r>
            <a:r>
              <a:rPr lang="en-US" sz="1050" dirty="0"/>
              <a:t> Farm is led by Ms. Sindisiwe Sabela, supported by consultants and agricultural advisors. Her daughter, Kuhle, is actively involved in daily operations. The team includes five permanent staff, with temporary hires during peak seasons. Admin and financial services are outsourced for transparency and compliance.</a:t>
            </a:r>
          </a:p>
          <a:p>
            <a:pPr marL="0" indent="0" algn="l">
              <a:lnSpc>
                <a:spcPts val="1600"/>
              </a:lnSpc>
              <a:spcBef>
                <a:spcPts val="600"/>
              </a:spcBef>
              <a:spcAft>
                <a:spcPts val="600"/>
              </a:spcAft>
              <a:buNone/>
            </a:pPr>
            <a:r>
              <a:rPr lang="en-US" sz="1050" b="1" dirty="0">
                <a:solidFill>
                  <a:srgbClr val="1D1D1D"/>
                </a:solidFill>
                <a:latin typeface="Titillium Web" panose="00000500000000000000" pitchFamily="2" charset="0"/>
                <a:ea typeface="Titillium Web" pitchFamily="34" charset="-122"/>
                <a:cs typeface="Titillium Web" pitchFamily="34" charset="-120"/>
              </a:rPr>
              <a:t>2.5 Strategic Advisors and Partners</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050" dirty="0" err="1">
                <a:solidFill>
                  <a:srgbClr val="1D1D1D"/>
                </a:solidFill>
                <a:latin typeface="Titillium Web" panose="00000500000000000000" pitchFamily="2" charset="0"/>
                <a:ea typeface="Titillium Web" pitchFamily="34" charset="-122"/>
                <a:cs typeface="Titillium Web" pitchFamily="34" charset="-120"/>
              </a:rPr>
              <a:t>Ikhwezi</a:t>
            </a:r>
            <a:r>
              <a:rPr lang="en-US" sz="1050" dirty="0">
                <a:solidFill>
                  <a:srgbClr val="1D1D1D"/>
                </a:solidFill>
                <a:latin typeface="Titillium Web" panose="00000500000000000000" pitchFamily="2" charset="0"/>
                <a:ea typeface="Titillium Web" pitchFamily="34" charset="-122"/>
                <a:cs typeface="Titillium Web" pitchFamily="34" charset="-120"/>
              </a:rPr>
              <a:t> Farm utilizes the power of strategic advisors and partners for the aim of enhancing its business activities and presence. Some of them are:</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050" dirty="0">
                <a:solidFill>
                  <a:srgbClr val="1D1D1D"/>
                </a:solidFill>
                <a:latin typeface="Titillium Web" panose="00000500000000000000" pitchFamily="2" charset="0"/>
                <a:ea typeface="Titillium Web" pitchFamily="34" charset="-122"/>
                <a:cs typeface="Titillium Web" pitchFamily="34" charset="-120"/>
              </a:rPr>
              <a:t> • Greenhouse management and crop optimization consultants.</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91919"/>
                </a:solidFill>
                <a:latin typeface="Titillium Web" panose="00000500000000000000" pitchFamily="2" charset="0"/>
                <a:ea typeface="Open Sans" pitchFamily="34" charset="-122"/>
                <a:cs typeface="Open Sans" pitchFamily="34" charset="-120"/>
              </a:rPr>
              <a:t> </a:t>
            </a:r>
            <a:r>
              <a:rPr lang="en-US" sz="1050" dirty="0">
                <a:solidFill>
                  <a:srgbClr val="1D1D1D"/>
                </a:solidFill>
                <a:latin typeface="Titillium Web" panose="00000500000000000000" pitchFamily="2" charset="0"/>
                <a:ea typeface="Titillium Web" pitchFamily="34" charset="-122"/>
                <a:cs typeface="Titillium Web" pitchFamily="34" charset="-120"/>
              </a:rPr>
              <a:t>• Market advisors with established connections with retail chains and foreign     </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050" dirty="0">
                <a:solidFill>
                  <a:srgbClr val="1D1D1D"/>
                </a:solidFill>
                <a:latin typeface="Titillium Web" panose="00000500000000000000" pitchFamily="2" charset="0"/>
                <a:ea typeface="Titillium Web" pitchFamily="34" charset="-122"/>
                <a:cs typeface="Titillium Web" pitchFamily="34" charset="-120"/>
              </a:rPr>
              <a:t>    markets.</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91919"/>
                </a:solidFill>
                <a:latin typeface="Titillium Web" panose="00000500000000000000" pitchFamily="2" charset="0"/>
                <a:ea typeface="Open Sans" pitchFamily="34" charset="-122"/>
                <a:cs typeface="Open Sans" pitchFamily="34" charset="-120"/>
              </a:rPr>
              <a:t> </a:t>
            </a:r>
            <a:r>
              <a:rPr lang="en-US" sz="1050" dirty="0">
                <a:solidFill>
                  <a:srgbClr val="1D1D1D"/>
                </a:solidFill>
                <a:latin typeface="Titillium Web" panose="00000500000000000000" pitchFamily="2" charset="0"/>
                <a:ea typeface="Titillium Web" pitchFamily="34" charset="-122"/>
                <a:cs typeface="Titillium Web" pitchFamily="34" charset="-120"/>
              </a:rPr>
              <a:t>• Certification organizations like NSF for Global GAP certification.</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200" dirty="0">
                <a:solidFill>
                  <a:srgbClr val="191919"/>
                </a:solidFill>
                <a:latin typeface="Titillium Web" panose="00000500000000000000" pitchFamily="2" charset="0"/>
                <a:ea typeface="Open Sans" pitchFamily="34" charset="-122"/>
                <a:cs typeface="Open Sans" pitchFamily="34" charset="-120"/>
              </a:rPr>
              <a:t> </a:t>
            </a:r>
            <a:r>
              <a:rPr lang="en-US" sz="1050" dirty="0">
                <a:solidFill>
                  <a:srgbClr val="1D1D1D"/>
                </a:solidFill>
                <a:latin typeface="Titillium Web" panose="00000500000000000000" pitchFamily="2" charset="0"/>
                <a:ea typeface="Titillium Web" pitchFamily="34" charset="-122"/>
                <a:cs typeface="Titillium Web" pitchFamily="34" charset="-120"/>
              </a:rPr>
              <a:t>• Agri-intellect and technical partners offering advice on quality and production      standards.</a:t>
            </a:r>
            <a:endParaRPr lang="en-US" sz="1050" dirty="0">
              <a:latin typeface="Titillium Web" panose="00000500000000000000" pitchFamily="2" charset="0"/>
            </a:endParaRPr>
          </a:p>
          <a:p>
            <a:pPr marL="0" indent="0" algn="l">
              <a:lnSpc>
                <a:spcPts val="1600"/>
              </a:lnSpc>
              <a:spcBef>
                <a:spcPts val="600"/>
              </a:spcBef>
              <a:spcAft>
                <a:spcPts val="600"/>
              </a:spcAft>
              <a:buNone/>
            </a:pPr>
            <a:r>
              <a:rPr lang="en-US" sz="1050" dirty="0">
                <a:solidFill>
                  <a:srgbClr val="1D1D1D"/>
                </a:solidFill>
                <a:latin typeface="Titillium Web" panose="00000500000000000000" pitchFamily="2" charset="0"/>
                <a:ea typeface="Titillium Web" pitchFamily="34" charset="-122"/>
                <a:cs typeface="Titillium Web" pitchFamily="34" charset="-120"/>
              </a:rPr>
              <a:t>These partnerships enable </a:t>
            </a:r>
            <a:r>
              <a:rPr lang="en-US" sz="1050" dirty="0" err="1">
                <a:solidFill>
                  <a:srgbClr val="1D1D1D"/>
                </a:solidFill>
                <a:latin typeface="Titillium Web" panose="00000500000000000000" pitchFamily="2" charset="0"/>
                <a:ea typeface="Titillium Web" pitchFamily="34" charset="-122"/>
                <a:cs typeface="Titillium Web" pitchFamily="34" charset="-120"/>
              </a:rPr>
              <a:t>Ikhwezi</a:t>
            </a:r>
            <a:r>
              <a:rPr lang="en-US" sz="1050" dirty="0">
                <a:solidFill>
                  <a:srgbClr val="1D1D1D"/>
                </a:solidFill>
                <a:latin typeface="Titillium Web" panose="00000500000000000000" pitchFamily="2" charset="0"/>
                <a:ea typeface="Titillium Web" pitchFamily="34" charset="-122"/>
                <a:cs typeface="Titillium Web" pitchFamily="34" charset="-120"/>
              </a:rPr>
              <a:t> Farm to maintain high standards, adopt best practices, and respond suitably to trends and challenges in the market.</a:t>
            </a:r>
            <a:endParaRPr lang="en-US" sz="1050" dirty="0">
              <a:latin typeface="Titillium Web" panose="00000500000000000000" pitchFamily="2" charset="0"/>
            </a:endParaRPr>
          </a:p>
          <a:p>
            <a:pPr marL="0" indent="0" algn="l">
              <a:lnSpc>
                <a:spcPct val="105600"/>
              </a:lnSpc>
              <a:buNone/>
            </a:pPr>
            <a:endParaRPr lang="en-US" sz="1050" dirty="0"/>
          </a:p>
        </p:txBody>
      </p:sp>
      <p:sp>
        <p:nvSpPr>
          <p:cNvPr id="8" name="Text 2"/>
          <p:cNvSpPr/>
          <p:nvPr/>
        </p:nvSpPr>
        <p:spPr>
          <a:xfrm>
            <a:off x="5187639" y="677036"/>
            <a:ext cx="1771650" cy="209550"/>
          </a:xfrm>
          <a:prstGeom prst="rect">
            <a:avLst/>
          </a:prstGeom>
          <a:noFill/>
          <a:ln/>
        </p:spPr>
        <p:txBody>
          <a:bodyPr wrap="square" lIns="0" tIns="0" rIns="0" bIns="0" rtlCol="0" anchor="ctr"/>
          <a:lstStyle/>
          <a:p>
            <a:pPr marL="0" indent="0" algn="r">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May 05, 2025</a:t>
            </a:r>
            <a:endParaRPr lang="en-US" sz="1350" dirty="0"/>
          </a:p>
        </p:txBody>
      </p:sp>
      <p:pic>
        <p:nvPicPr>
          <p:cNvPr id="9" name="Image 4" descr="preencoded.png"/>
          <p:cNvPicPr>
            <a:picLocks noChangeAspect="1"/>
          </p:cNvPicPr>
          <p:nvPr/>
        </p:nvPicPr>
        <p:blipFill>
          <a:blip r:embed="rId7"/>
          <a:stretch>
            <a:fillRect/>
          </a:stretch>
        </p:blipFill>
        <p:spPr>
          <a:xfrm>
            <a:off x="5543550" y="1676400"/>
            <a:ext cx="1543050" cy="2505075"/>
          </a:xfrm>
          <a:prstGeom prst="rect">
            <a:avLst/>
          </a:prstGeom>
        </p:spPr>
      </p:pic>
      <p:sp>
        <p:nvSpPr>
          <p:cNvPr id="11" name="Text 4"/>
          <p:cNvSpPr/>
          <p:nvPr/>
        </p:nvSpPr>
        <p:spPr>
          <a:xfrm>
            <a:off x="807232" y="677036"/>
            <a:ext cx="2705100" cy="209550"/>
          </a:xfrm>
          <a:prstGeom prst="rect">
            <a:avLst/>
          </a:prstGeom>
          <a:noFill/>
          <a:ln/>
        </p:spPr>
        <p:txBody>
          <a:bodyPr wrap="square" lIns="0" tIns="0" rIns="0" bIns="0" rtlCol="0" anchor="ctr"/>
          <a:lstStyle/>
          <a:p>
            <a:pPr marL="0" indent="0" algn="l">
              <a:lnSpc>
                <a:spcPct val="79650"/>
              </a:lnSpc>
              <a:buNone/>
            </a:pPr>
            <a:r>
              <a:rPr lang="en-US" sz="1350" i="1" dirty="0">
                <a:solidFill>
                  <a:srgbClr val="1D1D1D"/>
                </a:solidFill>
                <a:latin typeface="Titillium Web" pitchFamily="34" charset="0"/>
                <a:ea typeface="Titillium Web" pitchFamily="34" charset="-122"/>
                <a:cs typeface="Titillium Web" pitchFamily="34" charset="-120"/>
              </a:rPr>
              <a:t>Business Plan</a:t>
            </a:r>
            <a:endParaRPr lang="en-US" sz="1350" dirty="0"/>
          </a:p>
        </p:txBody>
      </p:sp>
      <p:sp>
        <p:nvSpPr>
          <p:cNvPr id="12" name="Text 5"/>
          <p:cNvSpPr/>
          <p:nvPr/>
        </p:nvSpPr>
        <p:spPr>
          <a:xfrm>
            <a:off x="7505700" y="9829800"/>
            <a:ext cx="266700" cy="228600"/>
          </a:xfrm>
          <a:prstGeom prst="rect">
            <a:avLst/>
          </a:prstGeom>
          <a:noFill/>
          <a:ln/>
        </p:spPr>
        <p:txBody>
          <a:bodyPr wrap="square" lIns="0" tIns="0" rIns="0" bIns="0" rtlCol="0" anchor="ctr"/>
          <a:lstStyle/>
          <a:p>
            <a:pPr marL="0" indent="0" algn="ctr">
              <a:buNone/>
            </a:pPr>
            <a:r>
              <a:rPr lang="en-US" sz="1200" u="none" dirty="0">
                <a:solidFill>
                  <a:srgbClr val="FFFFFF"/>
                </a:solidFill>
                <a:uFill>
                  <a:solidFill>
                    <a:srgbClr val="FFFFFF"/>
                  </a:solidFill>
                </a:uFill>
                <a:latin typeface="Titillium Web" pitchFamily="34" charset="0"/>
                <a:ea typeface="Titillium Web" pitchFamily="34" charset="-122"/>
                <a:cs typeface="Titillium Web" pitchFamily="34" charset="-120"/>
              </a:rPr>
              <a:t>8</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8693</Words>
  <Application>Microsoft Office PowerPoint</Application>
  <PresentationFormat>Custom</PresentationFormat>
  <Paragraphs>917</Paragraphs>
  <Slides>54</Slides>
  <Notes>54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Aptos</vt:lpstr>
      <vt:lpstr>Aptos Display</vt:lpstr>
      <vt:lpstr>Arial</vt:lpstr>
      <vt:lpstr>Arimo</vt:lpstr>
      <vt:lpstr>Open Sans</vt:lpstr>
      <vt:lpstr>Poppins</vt:lpstr>
      <vt:lpstr>Roboto Condensed</vt:lpstr>
      <vt:lpstr>Sora</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Mokopane Malapile</cp:lastModifiedBy>
  <cp:revision>4</cp:revision>
  <dcterms:created xsi:type="dcterms:W3CDTF">2025-05-05T12:04:25Z</dcterms:created>
  <dcterms:modified xsi:type="dcterms:W3CDTF">2025-05-15T06:20:18Z</dcterms:modified>
</cp:coreProperties>
</file>